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9753600" cy="7315200"/>
  <p:notesSz cx="6858000" cy="9144000"/>
  <p:embeddedFontLst>
    <p:embeddedFont>
      <p:font typeface="Poppins Ultra-Bold" charset="1" panose="00000900000000000000"/>
      <p:regular r:id="rId26"/>
    </p:embeddedFont>
    <p:embeddedFont>
      <p:font typeface="Poppins" charset="1" panose="00000500000000000000"/>
      <p:regular r:id="rId27"/>
    </p:embeddedFont>
    <p:embeddedFont>
      <p:font typeface="Montserrat" charset="1" panose="00000500000000000000"/>
      <p:regular r:id="rId28"/>
    </p:embeddedFont>
    <p:embeddedFont>
      <p:font typeface="Poppins Semi-Bold" charset="1" panose="00000700000000000000"/>
      <p:regular r:id="rId29"/>
    </p:embeddedFont>
    <p:embeddedFont>
      <p:font typeface="Poppins Italics" charset="1" panose="00000500000000000000"/>
      <p:regular r:id="rId30"/>
    </p:embeddedFont>
    <p:embeddedFont>
      <p:font typeface="Montserrat Bold" charset="1" panose="00000800000000000000"/>
      <p:regular r:id="rId31"/>
    </p:embeddedFont>
    <p:embeddedFont>
      <p:font typeface="Poppins Semi-Bold Italics" charset="1" panose="00000700000000000000"/>
      <p:regular r:id="rId32"/>
    </p:embeddedFont>
    <p:embeddedFont>
      <p:font typeface="Poppins Bold" charset="1" panose="000008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3.png" Type="http://schemas.openxmlformats.org/officeDocument/2006/relationships/image"/><Relationship Id="rId9"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37.png" Type="http://schemas.openxmlformats.org/officeDocument/2006/relationships/image"/><Relationship Id="rId11" Target="../media/image38.svg" Type="http://schemas.openxmlformats.org/officeDocument/2006/relationships/image"/><Relationship Id="rId12" Target="../media/image39.png" Type="http://schemas.openxmlformats.org/officeDocument/2006/relationships/image"/><Relationship Id="rId13" Target="../media/image40.svg" Type="http://schemas.openxmlformats.org/officeDocument/2006/relationships/image"/><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5.png" Type="http://schemas.openxmlformats.org/officeDocument/2006/relationships/image"/><Relationship Id="rId9" Target="../media/image3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41.png" Type="http://schemas.openxmlformats.org/officeDocument/2006/relationships/image"/><Relationship Id="rId9" Target="../media/image4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43.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2.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png" Type="http://schemas.openxmlformats.org/officeDocument/2006/relationships/image"/><Relationship Id="rId7" Target="../media/image2.svg" Type="http://schemas.openxmlformats.org/officeDocument/2006/relationships/image"/><Relationship Id="rId8" Target="../media/image3.png" Type="http://schemas.openxmlformats.org/officeDocument/2006/relationships/image"/><Relationship Id="rId9"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 Id="rId3" Target="../media/image13.jpe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8.png" Type="http://schemas.openxmlformats.org/officeDocument/2006/relationships/image"/><Relationship Id="rId5" Target="../media/image9.svg" Type="http://schemas.openxmlformats.org/officeDocument/2006/relationships/image"/><Relationship Id="rId6" Target="../media/image10.png" Type="http://schemas.openxmlformats.org/officeDocument/2006/relationships/image"/><Relationship Id="rId7" Target="../media/image1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png" Type="http://schemas.openxmlformats.org/officeDocument/2006/relationships/image"/><Relationship Id="rId7" Target="../media/image23.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4.png" Type="http://schemas.openxmlformats.org/officeDocument/2006/relationships/image"/><Relationship Id="rId5" Target="../media/image25.png" Type="http://schemas.openxmlformats.org/officeDocument/2006/relationships/image"/><Relationship Id="rId6" Target="../media/image2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29.png" Type="http://schemas.openxmlformats.org/officeDocument/2006/relationships/image"/><Relationship Id="rId9" Target="../media/image3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11.svg" Type="http://schemas.openxmlformats.org/officeDocument/2006/relationships/image"/><Relationship Id="rId6" Target="../media/image27.png" Type="http://schemas.openxmlformats.org/officeDocument/2006/relationships/image"/><Relationship Id="rId7" Target="../media/image28.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8812569" y="282031"/>
            <a:ext cx="652114" cy="1848778"/>
          </a:xfrm>
          <a:custGeom>
            <a:avLst/>
            <a:gdLst/>
            <a:ahLst/>
            <a:cxnLst/>
            <a:rect r="r" b="b" t="t" l="l"/>
            <a:pathLst>
              <a:path h="1848778" w="652114">
                <a:moveTo>
                  <a:pt x="0" y="0"/>
                </a:moveTo>
                <a:lnTo>
                  <a:pt x="652114" y="0"/>
                </a:lnTo>
                <a:lnTo>
                  <a:pt x="652114" y="1848778"/>
                </a:lnTo>
                <a:lnTo>
                  <a:pt x="0" y="184877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44685" y="-459035"/>
            <a:ext cx="2708214" cy="1482132"/>
          </a:xfrm>
          <a:custGeom>
            <a:avLst/>
            <a:gdLst/>
            <a:ahLst/>
            <a:cxnLst/>
            <a:rect r="r" b="b" t="t" l="l"/>
            <a:pathLst>
              <a:path h="1482132" w="2708214">
                <a:moveTo>
                  <a:pt x="0" y="0"/>
                </a:moveTo>
                <a:lnTo>
                  <a:pt x="2708214" y="0"/>
                </a:lnTo>
                <a:lnTo>
                  <a:pt x="2708214" y="1482132"/>
                </a:lnTo>
                <a:lnTo>
                  <a:pt x="0" y="14821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2298759" y="119238"/>
            <a:ext cx="5156083" cy="3538362"/>
          </a:xfrm>
          <a:custGeom>
            <a:avLst/>
            <a:gdLst/>
            <a:ahLst/>
            <a:cxnLst/>
            <a:rect r="r" b="b" t="t" l="l"/>
            <a:pathLst>
              <a:path h="3538362" w="5156083">
                <a:moveTo>
                  <a:pt x="0" y="0"/>
                </a:moveTo>
                <a:lnTo>
                  <a:pt x="5156082" y="0"/>
                </a:lnTo>
                <a:lnTo>
                  <a:pt x="5156082" y="3538362"/>
                </a:lnTo>
                <a:lnTo>
                  <a:pt x="0" y="3538362"/>
                </a:lnTo>
                <a:lnTo>
                  <a:pt x="0" y="0"/>
                </a:lnTo>
                <a:close/>
              </a:path>
            </a:pathLst>
          </a:custGeom>
          <a:blipFill>
            <a:blip r:embed="rId6">
              <a:alphaModFix amt="86000"/>
            </a:blip>
            <a:stretch>
              <a:fillRect l="0" t="0" r="0" b="0"/>
            </a:stretch>
          </a:blipFill>
        </p:spPr>
      </p:sp>
      <p:sp>
        <p:nvSpPr>
          <p:cNvPr name="TextBox 5" id="5"/>
          <p:cNvSpPr txBox="true"/>
          <p:nvPr/>
        </p:nvSpPr>
        <p:spPr>
          <a:xfrm rot="0">
            <a:off x="1451769" y="3250682"/>
            <a:ext cx="6850061" cy="1440160"/>
          </a:xfrm>
          <a:prstGeom prst="rect">
            <a:avLst/>
          </a:prstGeom>
        </p:spPr>
        <p:txBody>
          <a:bodyPr anchor="t" rtlCol="false" tIns="0" lIns="0" bIns="0" rIns="0">
            <a:spAutoFit/>
          </a:bodyPr>
          <a:lstStyle/>
          <a:p>
            <a:pPr algn="ctr">
              <a:lnSpc>
                <a:spcPts val="11179"/>
              </a:lnSpc>
            </a:pPr>
            <a:r>
              <a:rPr lang="en-US" b="true" sz="7985">
                <a:solidFill>
                  <a:srgbClr val="FC7577"/>
                </a:solidFill>
                <a:latin typeface="Poppins Ultra-Bold"/>
                <a:ea typeface="Poppins Ultra-Bold"/>
                <a:cs typeface="Poppins Ultra-Bold"/>
                <a:sym typeface="Poppins Ultra-Bold"/>
              </a:rPr>
              <a:t>O PAPEL DOS</a:t>
            </a:r>
          </a:p>
        </p:txBody>
      </p:sp>
      <p:sp>
        <p:nvSpPr>
          <p:cNvPr name="TextBox 6" id="6"/>
          <p:cNvSpPr txBox="true"/>
          <p:nvPr/>
        </p:nvSpPr>
        <p:spPr>
          <a:xfrm rot="0">
            <a:off x="271679" y="4538442"/>
            <a:ext cx="9193004" cy="988000"/>
          </a:xfrm>
          <a:prstGeom prst="rect">
            <a:avLst/>
          </a:prstGeom>
        </p:spPr>
        <p:txBody>
          <a:bodyPr anchor="t" rtlCol="false" tIns="0" lIns="0" bIns="0" rIns="0">
            <a:spAutoFit/>
          </a:bodyPr>
          <a:lstStyle/>
          <a:p>
            <a:pPr algn="ctr">
              <a:lnSpc>
                <a:spcPts val="7697"/>
              </a:lnSpc>
            </a:pPr>
            <a:r>
              <a:rPr lang="en-US" b="true" sz="5498">
                <a:solidFill>
                  <a:srgbClr val="4CB8B4"/>
                </a:solidFill>
                <a:latin typeface="Poppins Ultra-Bold"/>
                <a:ea typeface="Poppins Ultra-Bold"/>
                <a:cs typeface="Poppins Ultra-Bold"/>
                <a:sym typeface="Poppins Ultra-Bold"/>
              </a:rPr>
              <a:t>PROFISSIONAIS DE APOIO</a:t>
            </a:r>
          </a:p>
        </p:txBody>
      </p:sp>
      <p:sp>
        <p:nvSpPr>
          <p:cNvPr name="TextBox 7" id="7"/>
          <p:cNvSpPr txBox="true"/>
          <p:nvPr/>
        </p:nvSpPr>
        <p:spPr>
          <a:xfrm rot="0">
            <a:off x="1528096" y="5958940"/>
            <a:ext cx="6969088" cy="853051"/>
          </a:xfrm>
          <a:prstGeom prst="rect">
            <a:avLst/>
          </a:prstGeom>
        </p:spPr>
        <p:txBody>
          <a:bodyPr anchor="t" rtlCol="false" tIns="0" lIns="0" bIns="0" rIns="0">
            <a:spAutoFit/>
          </a:bodyPr>
          <a:lstStyle/>
          <a:p>
            <a:pPr algn="just">
              <a:lnSpc>
                <a:spcPts val="3378"/>
              </a:lnSpc>
            </a:pPr>
            <a:r>
              <a:rPr lang="en-US" sz="2413">
                <a:solidFill>
                  <a:srgbClr val="000000"/>
                </a:solidFill>
                <a:latin typeface="Poppins"/>
                <a:ea typeface="Poppins"/>
                <a:cs typeface="Poppins"/>
                <a:sym typeface="Poppins"/>
              </a:rPr>
              <a:t>ESCOLA:</a:t>
            </a:r>
          </a:p>
          <a:p>
            <a:pPr algn="just">
              <a:lnSpc>
                <a:spcPts val="3378"/>
              </a:lnSpc>
            </a:pPr>
            <a:r>
              <a:rPr lang="en-US" sz="2413">
                <a:solidFill>
                  <a:srgbClr val="000000"/>
                </a:solidFill>
                <a:latin typeface="Poppins"/>
                <a:ea typeface="Poppins"/>
                <a:cs typeface="Poppins"/>
                <a:sym typeface="Poppins"/>
              </a:rPr>
              <a:t>PROFESSORA: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89971" y="58521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638" y="673964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40051" y="4639491"/>
            <a:ext cx="3166519" cy="2675709"/>
          </a:xfrm>
          <a:custGeom>
            <a:avLst/>
            <a:gdLst/>
            <a:ahLst/>
            <a:cxnLst/>
            <a:rect r="r" b="b" t="t" l="l"/>
            <a:pathLst>
              <a:path h="2675709" w="3166519">
                <a:moveTo>
                  <a:pt x="0" y="0"/>
                </a:moveTo>
                <a:lnTo>
                  <a:pt x="3166519" y="0"/>
                </a:lnTo>
                <a:lnTo>
                  <a:pt x="3166519" y="2675709"/>
                </a:lnTo>
                <a:lnTo>
                  <a:pt x="0" y="2675709"/>
                </a:lnTo>
                <a:lnTo>
                  <a:pt x="0" y="0"/>
                </a:lnTo>
                <a:close/>
              </a:path>
            </a:pathLst>
          </a:custGeom>
          <a:blipFill>
            <a:blip r:embed="rId8"/>
            <a:stretch>
              <a:fillRect l="0" t="0" r="0" b="0"/>
            </a:stretch>
          </a:blipFill>
        </p:spPr>
      </p:sp>
      <p:sp>
        <p:nvSpPr>
          <p:cNvPr name="Freeform 6" id="6"/>
          <p:cNvSpPr/>
          <p:nvPr/>
        </p:nvSpPr>
        <p:spPr>
          <a:xfrm flipH="false" flipV="false" rot="0">
            <a:off x="5756627" y="4009791"/>
            <a:ext cx="2904659" cy="2861089"/>
          </a:xfrm>
          <a:custGeom>
            <a:avLst/>
            <a:gdLst/>
            <a:ahLst/>
            <a:cxnLst/>
            <a:rect r="r" b="b" t="t" l="l"/>
            <a:pathLst>
              <a:path h="2861089" w="2904659">
                <a:moveTo>
                  <a:pt x="0" y="0"/>
                </a:moveTo>
                <a:lnTo>
                  <a:pt x="2904659" y="0"/>
                </a:lnTo>
                <a:lnTo>
                  <a:pt x="2904659" y="2861089"/>
                </a:lnTo>
                <a:lnTo>
                  <a:pt x="0" y="2861089"/>
                </a:lnTo>
                <a:lnTo>
                  <a:pt x="0" y="0"/>
                </a:lnTo>
                <a:close/>
              </a:path>
            </a:pathLst>
          </a:custGeom>
          <a:blipFill>
            <a:blip r:embed="rId9"/>
            <a:stretch>
              <a:fillRect l="0" t="0" r="0" b="0"/>
            </a:stretch>
          </a:blipFill>
        </p:spPr>
      </p:sp>
      <p:sp>
        <p:nvSpPr>
          <p:cNvPr name="TextBox 7" id="7"/>
          <p:cNvSpPr txBox="true"/>
          <p:nvPr/>
        </p:nvSpPr>
        <p:spPr>
          <a:xfrm rot="0">
            <a:off x="678632" y="2594283"/>
            <a:ext cx="8184783" cy="20452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Ao perceber desafios no ensino, o primeiro passo é conversar com a professora. Se necessário, buscar a coordenação, mas sempre com um tom de pedido de auxílio, e não como fofoca. Se tiver sugestões para o aluno, apresentar à professora, pois ela é a responsável pedagógica.</a:t>
            </a:r>
          </a:p>
          <a:p>
            <a:pPr algn="just">
              <a:lnSpc>
                <a:spcPts val="2730"/>
              </a:lnSpc>
            </a:pPr>
          </a:p>
        </p:txBody>
      </p:sp>
      <p:sp>
        <p:nvSpPr>
          <p:cNvPr name="TextBox 8" id="8"/>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
        <p:nvSpPr>
          <p:cNvPr name="TextBox 9" id="9"/>
          <p:cNvSpPr txBox="true"/>
          <p:nvPr/>
        </p:nvSpPr>
        <p:spPr>
          <a:xfrm rot="0">
            <a:off x="6365524" y="4945666"/>
            <a:ext cx="1686865" cy="602117"/>
          </a:xfrm>
          <a:prstGeom prst="rect">
            <a:avLst/>
          </a:prstGeom>
        </p:spPr>
        <p:txBody>
          <a:bodyPr anchor="t" rtlCol="false" tIns="0" lIns="0" bIns="0" rIns="0">
            <a:spAutoFit/>
          </a:bodyPr>
          <a:lstStyle/>
          <a:p>
            <a:pPr algn="ctr">
              <a:lnSpc>
                <a:spcPts val="2359"/>
              </a:lnSpc>
            </a:pPr>
            <a:r>
              <a:rPr lang="en-US" sz="1685" b="true">
                <a:solidFill>
                  <a:srgbClr val="000000"/>
                </a:solidFill>
                <a:latin typeface="Poppins Bold"/>
                <a:ea typeface="Poppins Bold"/>
                <a:cs typeface="Poppins Bold"/>
                <a:sym typeface="Poppins Bold"/>
              </a:rPr>
              <a:t>VOCÊS SÃO UMA EQUIPE</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55302" y="-953468"/>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08295" y="549012"/>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2142485" y="4780185"/>
            <a:ext cx="2628539" cy="1959456"/>
          </a:xfrm>
          <a:custGeom>
            <a:avLst/>
            <a:gdLst/>
            <a:ahLst/>
            <a:cxnLst/>
            <a:rect r="r" b="b" t="t" l="l"/>
            <a:pathLst>
              <a:path h="1959456" w="2628539">
                <a:moveTo>
                  <a:pt x="0" y="0"/>
                </a:moveTo>
                <a:lnTo>
                  <a:pt x="2628538" y="0"/>
                </a:lnTo>
                <a:lnTo>
                  <a:pt x="2628538" y="1959456"/>
                </a:lnTo>
                <a:lnTo>
                  <a:pt x="0" y="195945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5299542" y="4170719"/>
            <a:ext cx="3453528" cy="2926080"/>
          </a:xfrm>
          <a:custGeom>
            <a:avLst/>
            <a:gdLst/>
            <a:ahLst/>
            <a:cxnLst/>
            <a:rect r="r" b="b" t="t" l="l"/>
            <a:pathLst>
              <a:path h="2926080" w="3453528">
                <a:moveTo>
                  <a:pt x="0" y="0"/>
                </a:moveTo>
                <a:lnTo>
                  <a:pt x="3453528" y="0"/>
                </a:lnTo>
                <a:lnTo>
                  <a:pt x="3453528" y="2926080"/>
                </a:lnTo>
                <a:lnTo>
                  <a:pt x="0" y="292608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5667274" y="4296591"/>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12">
              <a:alphaModFix amt="55000"/>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678632" y="2594283"/>
            <a:ext cx="8184783" cy="17023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As informações sobre o aluno são sigilosas e devem ser tratadas com responsabilidade. O que acontece na escola não pode virar fofoca em rodas de conversa ou na sociedade. O profissional deve agir com respeito, ética e compromisso, garantindo o direito à privacidade do aluno e sua família.</a:t>
            </a:r>
          </a:p>
        </p:txBody>
      </p:sp>
      <p:sp>
        <p:nvSpPr>
          <p:cNvPr name="TextBox 9" id="9"/>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89971" y="58521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638" y="673964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8632" y="2594283"/>
            <a:ext cx="8184783" cy="17023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Em caso de estudante que requer um profissional “acompanhante” em razão de histórico segregado, cabe à escola favorecer o desenvolvimento dos processos pessoais e sociais para a autonomia, avaliando juntamente com a família a possibilidade gradativa de retirar esse profissional. </a:t>
            </a:r>
          </a:p>
        </p:txBody>
      </p:sp>
      <p:sp>
        <p:nvSpPr>
          <p:cNvPr name="Freeform 5" id="5"/>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
        <p:nvSpPr>
          <p:cNvPr name="TextBox 7" id="7"/>
          <p:cNvSpPr txBox="true"/>
          <p:nvPr/>
        </p:nvSpPr>
        <p:spPr>
          <a:xfrm rot="0">
            <a:off x="1047998" y="4669660"/>
            <a:ext cx="7815418" cy="1427032"/>
          </a:xfrm>
          <a:prstGeom prst="rect">
            <a:avLst/>
          </a:prstGeom>
        </p:spPr>
        <p:txBody>
          <a:bodyPr anchor="t" rtlCol="false" tIns="0" lIns="0" bIns="0" rIns="0">
            <a:spAutoFit/>
          </a:bodyPr>
          <a:lstStyle/>
          <a:p>
            <a:pPr algn="just">
              <a:lnSpc>
                <a:spcPts val="2317"/>
              </a:lnSpc>
            </a:pPr>
            <a:r>
              <a:rPr lang="en-US" sz="1545">
                <a:solidFill>
                  <a:srgbClr val="000000"/>
                </a:solidFill>
                <a:latin typeface="Poppins"/>
                <a:ea typeface="Poppins"/>
                <a:cs typeface="Poppins"/>
                <a:sym typeface="Poppins"/>
              </a:rPr>
              <a:t>O </a:t>
            </a:r>
            <a:r>
              <a:rPr lang="en-US" sz="1545">
                <a:solidFill>
                  <a:srgbClr val="000000"/>
                </a:solidFill>
                <a:latin typeface="Poppins"/>
                <a:ea typeface="Poppins"/>
                <a:cs typeface="Poppins"/>
                <a:sym typeface="Poppins"/>
              </a:rPr>
              <a:t>estudante possui um histórico de segregação (ou seja, passou grande parte da sua trajetória escolar em ambientes isolados, como salas exclusivas para alunos com deficiência, ensino domiciliar ou afastado da convivência escolar regular), ele pode ter mais dificuldades para desenvolver autonomia e habilidades sociais.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408607" y="-73152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48274" y="15596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876800" y="4219052"/>
            <a:ext cx="2903928" cy="3096148"/>
          </a:xfrm>
          <a:custGeom>
            <a:avLst/>
            <a:gdLst/>
            <a:ahLst/>
            <a:cxnLst/>
            <a:rect r="r" b="b" t="t" l="l"/>
            <a:pathLst>
              <a:path h="3096148" w="2903928">
                <a:moveTo>
                  <a:pt x="0" y="0"/>
                </a:moveTo>
                <a:lnTo>
                  <a:pt x="2903928" y="0"/>
                </a:lnTo>
                <a:lnTo>
                  <a:pt x="2903928" y="3096148"/>
                </a:lnTo>
                <a:lnTo>
                  <a:pt x="0" y="309614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678632" y="2594283"/>
            <a:ext cx="8184783" cy="17023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Qualquer incidente deve ser comunicado primeiro à professora e depois à direção. O profissional de apoio não deve levar informações diretamente às famílias sem a ciência da equipe escolar. A comunicação deve ser ética e profissional, garantindo o alinhamento com a escola.</a:t>
            </a:r>
          </a:p>
        </p:txBody>
      </p:sp>
      <p:sp>
        <p:nvSpPr>
          <p:cNvPr name="TextBox 7" id="7"/>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89971" y="58521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638" y="673964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678632" y="2594283"/>
            <a:ext cx="8184783" cy="17023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Em caso de estudante que requer um profissional “acompanhante” </a:t>
            </a:r>
            <a:r>
              <a:rPr lang="en-US" b="true" sz="1820" u="sng">
                <a:solidFill>
                  <a:srgbClr val="FC7577"/>
                </a:solidFill>
                <a:latin typeface="Montserrat Bold"/>
                <a:ea typeface="Montserrat Bold"/>
                <a:cs typeface="Montserrat Bold"/>
                <a:sym typeface="Montserrat Bold"/>
              </a:rPr>
              <a:t>em razão de histórico segregado</a:t>
            </a:r>
            <a:r>
              <a:rPr lang="en-US" sz="1820">
                <a:solidFill>
                  <a:srgbClr val="FC7577"/>
                </a:solidFill>
                <a:latin typeface="Montserrat"/>
                <a:ea typeface="Montserrat"/>
                <a:cs typeface="Montserrat"/>
                <a:sym typeface="Montserrat"/>
              </a:rPr>
              <a:t>, cabe à escola favorecer o desenvolvimento dos processos pessoais e sociais para a autonomia, avaliando juntamente com a família a possibilidade gradativa de retirar esse profissional. </a:t>
            </a:r>
          </a:p>
        </p:txBody>
      </p:sp>
      <p:sp>
        <p:nvSpPr>
          <p:cNvPr name="Freeform 5" id="5"/>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
        <p:nvSpPr>
          <p:cNvPr name="TextBox 7" id="7"/>
          <p:cNvSpPr txBox="true"/>
          <p:nvPr/>
        </p:nvSpPr>
        <p:spPr>
          <a:xfrm rot="0">
            <a:off x="1047998" y="4669660"/>
            <a:ext cx="7815418" cy="1427032"/>
          </a:xfrm>
          <a:prstGeom prst="rect">
            <a:avLst/>
          </a:prstGeom>
        </p:spPr>
        <p:txBody>
          <a:bodyPr anchor="t" rtlCol="false" tIns="0" lIns="0" bIns="0" rIns="0">
            <a:spAutoFit/>
          </a:bodyPr>
          <a:lstStyle/>
          <a:p>
            <a:pPr algn="just">
              <a:lnSpc>
                <a:spcPts val="2317"/>
              </a:lnSpc>
            </a:pPr>
            <a:r>
              <a:rPr lang="en-US" sz="1545">
                <a:solidFill>
                  <a:srgbClr val="000000"/>
                </a:solidFill>
                <a:latin typeface="Poppins"/>
                <a:ea typeface="Poppins"/>
                <a:cs typeface="Poppins"/>
                <a:sym typeface="Poppins"/>
              </a:rPr>
              <a:t>O </a:t>
            </a:r>
            <a:r>
              <a:rPr lang="en-US" sz="1545">
                <a:solidFill>
                  <a:srgbClr val="000000"/>
                </a:solidFill>
                <a:latin typeface="Poppins"/>
                <a:ea typeface="Poppins"/>
                <a:cs typeface="Poppins"/>
                <a:sym typeface="Poppins"/>
              </a:rPr>
              <a:t>estudante possui um histórico de segregação (ou seja, passou grande parte da sua trajetória escolar em ambientes isolados, como salas exclusivas para alunos com deficiência, ensino domiciliar ou afastado da convivência escolar regular), ele pode ter mais dificuldades para desenvolver autonomia e habilidades sociais.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TextBox 2" id="2"/>
          <p:cNvSpPr txBox="true"/>
          <p:nvPr/>
        </p:nvSpPr>
        <p:spPr>
          <a:xfrm rot="0">
            <a:off x="731520" y="1778294"/>
            <a:ext cx="8626582" cy="5323332"/>
          </a:xfrm>
          <a:prstGeom prst="rect">
            <a:avLst/>
          </a:prstGeom>
        </p:spPr>
        <p:txBody>
          <a:bodyPr anchor="t" rtlCol="false" tIns="0" lIns="0" bIns="0" rIns="0">
            <a:spAutoFit/>
          </a:bodyPr>
          <a:lstStyle/>
          <a:p>
            <a:pPr algn="just">
              <a:lnSpc>
                <a:spcPts val="2688"/>
              </a:lnSpc>
            </a:pPr>
            <a:r>
              <a:rPr lang="en-US" sz="1920" b="true">
                <a:solidFill>
                  <a:srgbClr val="FC7577"/>
                </a:solidFill>
                <a:latin typeface="Montserrat Bold"/>
                <a:ea typeface="Montserrat Bold"/>
                <a:cs typeface="Montserrat Bold"/>
                <a:sym typeface="Montserrat Bold"/>
              </a:rPr>
              <a:t>🚫Substituir o professor: </a:t>
            </a:r>
            <a:r>
              <a:rPr lang="en-US" sz="1920">
                <a:solidFill>
                  <a:srgbClr val="FC7577"/>
                </a:solidFill>
                <a:latin typeface="Montserrat"/>
                <a:ea typeface="Montserrat"/>
                <a:cs typeface="Montserrat"/>
                <a:sym typeface="Montserrat"/>
              </a:rPr>
              <a:t>O profissional de apoio não é responsável pelo ensino do aluno, mas sim por oferecer suporte para que ele participe das atividades escolares.</a:t>
            </a:r>
          </a:p>
          <a:p>
            <a:pPr algn="just">
              <a:lnSpc>
                <a:spcPts val="2688"/>
              </a:lnSpc>
            </a:pPr>
          </a:p>
          <a:p>
            <a:pPr algn="just">
              <a:lnSpc>
                <a:spcPts val="2688"/>
              </a:lnSpc>
            </a:pPr>
            <a:r>
              <a:rPr lang="en-US" sz="1920" b="true">
                <a:solidFill>
                  <a:srgbClr val="FC7577"/>
                </a:solidFill>
                <a:latin typeface="Montserrat Bold"/>
                <a:ea typeface="Montserrat Bold"/>
                <a:cs typeface="Montserrat Bold"/>
                <a:sym typeface="Montserrat Bold"/>
              </a:rPr>
              <a:t>🚫 Realizar atividades pedagógicas de forma independente: </a:t>
            </a:r>
            <a:r>
              <a:rPr lang="en-US" sz="1920">
                <a:solidFill>
                  <a:srgbClr val="FC7577"/>
                </a:solidFill>
                <a:latin typeface="Montserrat"/>
                <a:ea typeface="Montserrat"/>
                <a:cs typeface="Montserrat"/>
                <a:sym typeface="Montserrat"/>
              </a:rPr>
              <a:t>Não cabe ao profissional de apoio ensinar conteúdos ou desenvolver planejamentos educacionais.</a:t>
            </a:r>
          </a:p>
          <a:p>
            <a:pPr algn="just">
              <a:lnSpc>
                <a:spcPts val="2688"/>
              </a:lnSpc>
            </a:pPr>
          </a:p>
          <a:p>
            <a:pPr algn="just">
              <a:lnSpc>
                <a:spcPts val="2688"/>
              </a:lnSpc>
            </a:pPr>
            <a:r>
              <a:rPr lang="en-US" sz="1920">
                <a:solidFill>
                  <a:srgbClr val="FC7577"/>
                </a:solidFill>
                <a:latin typeface="Montserrat"/>
                <a:ea typeface="Montserrat"/>
                <a:cs typeface="Montserrat"/>
                <a:sym typeface="Montserrat"/>
              </a:rPr>
              <a:t>🚫</a:t>
            </a:r>
            <a:r>
              <a:rPr lang="en-US" sz="1920" b="true">
                <a:solidFill>
                  <a:srgbClr val="FC7577"/>
                </a:solidFill>
                <a:latin typeface="Montserrat Bold"/>
                <a:ea typeface="Montserrat Bold"/>
                <a:cs typeface="Montserrat Bold"/>
                <a:sym typeface="Montserrat Bold"/>
              </a:rPr>
              <a:t> Executar tarefas médicas ou terapêuticas: </a:t>
            </a:r>
            <a:r>
              <a:rPr lang="en-US" sz="1920">
                <a:solidFill>
                  <a:srgbClr val="FC7577"/>
                </a:solidFill>
                <a:latin typeface="Montserrat"/>
                <a:ea typeface="Montserrat"/>
                <a:cs typeface="Montserrat"/>
                <a:sym typeface="Montserrat"/>
              </a:rPr>
              <a:t>A administração de medicamentos, realização de fisioterapia ou outras práticas médicas devem ser realizadas por profissionais especializados.</a:t>
            </a:r>
          </a:p>
          <a:p>
            <a:pPr algn="just">
              <a:lnSpc>
                <a:spcPts val="2688"/>
              </a:lnSpc>
            </a:pPr>
          </a:p>
          <a:p>
            <a:pPr algn="just">
              <a:lnSpc>
                <a:spcPts val="2688"/>
              </a:lnSpc>
            </a:pPr>
            <a:r>
              <a:rPr lang="en-US" sz="1920">
                <a:solidFill>
                  <a:srgbClr val="FC7577"/>
                </a:solidFill>
                <a:latin typeface="Montserrat"/>
                <a:ea typeface="Montserrat"/>
                <a:cs typeface="Montserrat"/>
                <a:sym typeface="Montserrat"/>
              </a:rPr>
              <a:t>🚫 </a:t>
            </a:r>
            <a:r>
              <a:rPr lang="en-US" sz="1920" b="true">
                <a:solidFill>
                  <a:srgbClr val="FC7577"/>
                </a:solidFill>
                <a:latin typeface="Montserrat Bold"/>
                <a:ea typeface="Montserrat Bold"/>
                <a:cs typeface="Montserrat Bold"/>
                <a:sym typeface="Montserrat Bold"/>
              </a:rPr>
              <a:t>Criar dependência no aluno:</a:t>
            </a:r>
            <a:r>
              <a:rPr lang="en-US" sz="1920">
                <a:solidFill>
                  <a:srgbClr val="FC7577"/>
                </a:solidFill>
                <a:latin typeface="Montserrat"/>
                <a:ea typeface="Montserrat"/>
                <a:cs typeface="Montserrat"/>
                <a:sym typeface="Montserrat"/>
              </a:rPr>
              <a:t> O objetivo é promover a autonomia do estudante, e não incentivá-lo a depender constantemente do suporte do profissional.</a:t>
            </a:r>
          </a:p>
          <a:p>
            <a:pPr algn="just">
              <a:lnSpc>
                <a:spcPts val="2688"/>
              </a:lnSpc>
            </a:pPr>
          </a:p>
        </p:txBody>
      </p:sp>
      <p:sp>
        <p:nvSpPr>
          <p:cNvPr name="Freeform 3" id="3"/>
          <p:cNvSpPr/>
          <p:nvPr/>
        </p:nvSpPr>
        <p:spPr>
          <a:xfrm flipH="false" flipV="false" rot="0">
            <a:off x="7307999" y="6583680"/>
            <a:ext cx="1451866" cy="522672"/>
          </a:xfrm>
          <a:custGeom>
            <a:avLst/>
            <a:gdLst/>
            <a:ahLst/>
            <a:cxnLst/>
            <a:rect r="r" b="b" t="t" l="l"/>
            <a:pathLst>
              <a:path h="522672" w="1451866">
                <a:moveTo>
                  <a:pt x="0" y="0"/>
                </a:moveTo>
                <a:lnTo>
                  <a:pt x="1451866" y="0"/>
                </a:lnTo>
                <a:lnTo>
                  <a:pt x="1451866" y="522672"/>
                </a:lnTo>
                <a:lnTo>
                  <a:pt x="0" y="522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731520" y="182033"/>
            <a:ext cx="8626582" cy="1278881"/>
          </a:xfrm>
          <a:prstGeom prst="rect">
            <a:avLst/>
          </a:prstGeom>
        </p:spPr>
        <p:txBody>
          <a:bodyPr anchor="t" rtlCol="false" tIns="0" lIns="0" bIns="0" rIns="0">
            <a:spAutoFit/>
          </a:bodyPr>
          <a:lstStyle/>
          <a:p>
            <a:pPr algn="ctr">
              <a:lnSpc>
                <a:spcPts val="5092"/>
              </a:lnSpc>
            </a:pPr>
            <a:r>
              <a:rPr lang="en-US" b="true" sz="3637">
                <a:solidFill>
                  <a:srgbClr val="FC7577"/>
                </a:solidFill>
                <a:latin typeface="Poppins Semi-Bold"/>
                <a:ea typeface="Poppins Semi-Bold"/>
                <a:cs typeface="Poppins Semi-Bold"/>
                <a:sym typeface="Poppins Semi-Bold"/>
              </a:rPr>
              <a:t>O QUE O PROFISSIONAL DE APOIO NÃO PODE FAZER?</a:t>
            </a:r>
          </a:p>
        </p:txBody>
      </p:sp>
    </p:spTree>
  </p:cSld>
  <p:clrMapOvr>
    <a:masterClrMapping/>
  </p:clrMapOvr>
</p:sld>
</file>

<file path=ppt/slides/slide16.xml><?xml version="1.0" encoding="utf-8"?>
<p:sld xmlns:p="http://schemas.openxmlformats.org/presentationml/2006/main" xmlns:a="http://schemas.openxmlformats.org/drawingml/2006/main">
  <p:cSld>
    <p:bg>
      <p:bgPr>
        <a:solidFill>
          <a:srgbClr val="FEFFF2"/>
        </a:solidFill>
      </p:bgPr>
    </p:bg>
    <p:spTree>
      <p:nvGrpSpPr>
        <p:cNvPr id="1" name=""/>
        <p:cNvGrpSpPr/>
        <p:nvPr/>
      </p:nvGrpSpPr>
      <p:grpSpPr>
        <a:xfrm>
          <a:off x="0" y="0"/>
          <a:ext cx="0" cy="0"/>
          <a:chOff x="0" y="0"/>
          <a:chExt cx="0" cy="0"/>
        </a:xfrm>
      </p:grpSpPr>
      <p:sp>
        <p:nvSpPr>
          <p:cNvPr name="TextBox 2" id="2"/>
          <p:cNvSpPr txBox="true"/>
          <p:nvPr/>
        </p:nvSpPr>
        <p:spPr>
          <a:xfrm rot="0">
            <a:off x="304802" y="172508"/>
            <a:ext cx="9143995" cy="1359399"/>
          </a:xfrm>
          <a:prstGeom prst="rect">
            <a:avLst/>
          </a:prstGeom>
        </p:spPr>
        <p:txBody>
          <a:bodyPr anchor="t" rtlCol="false" tIns="0" lIns="0" bIns="0" rIns="0">
            <a:spAutoFit/>
          </a:bodyPr>
          <a:lstStyle/>
          <a:p>
            <a:pPr algn="ctr">
              <a:lnSpc>
                <a:spcPts val="5397"/>
              </a:lnSpc>
            </a:pPr>
            <a:r>
              <a:rPr lang="en-US" b="true" sz="3855">
                <a:solidFill>
                  <a:srgbClr val="FC7577"/>
                </a:solidFill>
                <a:latin typeface="Poppins Semi-Bold"/>
                <a:ea typeface="Poppins Semi-Bold"/>
                <a:cs typeface="Poppins Semi-Bold"/>
                <a:sym typeface="Poppins Semi-Bold"/>
              </a:rPr>
              <a:t>O QUE O PROFISSIONAL DE APOIO NÃO PODE FAZER?</a:t>
            </a:r>
          </a:p>
        </p:txBody>
      </p:sp>
      <p:sp>
        <p:nvSpPr>
          <p:cNvPr name="TextBox 3" id="3"/>
          <p:cNvSpPr txBox="true"/>
          <p:nvPr/>
        </p:nvSpPr>
        <p:spPr>
          <a:xfrm rot="0">
            <a:off x="731520" y="2127627"/>
            <a:ext cx="8290560" cy="4920742"/>
          </a:xfrm>
          <a:prstGeom prst="rect">
            <a:avLst/>
          </a:prstGeom>
        </p:spPr>
        <p:txBody>
          <a:bodyPr anchor="t" rtlCol="false" tIns="0" lIns="0" bIns="0" rIns="0">
            <a:spAutoFit/>
          </a:bodyPr>
          <a:lstStyle/>
          <a:p>
            <a:pPr algn="l">
              <a:lnSpc>
                <a:spcPts val="2827"/>
              </a:lnSpc>
            </a:pPr>
            <a:r>
              <a:rPr lang="en-US" sz="2019" b="true">
                <a:solidFill>
                  <a:srgbClr val="FC7577"/>
                </a:solidFill>
                <a:latin typeface="Montserrat Bold"/>
                <a:ea typeface="Montserrat Bold"/>
                <a:cs typeface="Montserrat Bold"/>
                <a:sym typeface="Montserrat Bold"/>
              </a:rPr>
              <a:t>🚫 Impedir a socialização do aluno: </a:t>
            </a:r>
            <a:r>
              <a:rPr lang="en-US" sz="2019">
                <a:solidFill>
                  <a:srgbClr val="FC7577"/>
                </a:solidFill>
                <a:latin typeface="Montserrat"/>
                <a:ea typeface="Montserrat"/>
                <a:cs typeface="Montserrat"/>
                <a:sym typeface="Montserrat"/>
              </a:rPr>
              <a:t>O profissional de apoio deve facilitar a interação entre o aluno e seus colegas, garantindo sua inclusão no ambiente escolar.</a:t>
            </a:r>
          </a:p>
          <a:p>
            <a:pPr algn="l">
              <a:lnSpc>
                <a:spcPts val="2827"/>
              </a:lnSpc>
            </a:pPr>
          </a:p>
          <a:p>
            <a:pPr algn="l">
              <a:lnSpc>
                <a:spcPts val="2827"/>
              </a:lnSpc>
            </a:pPr>
            <a:r>
              <a:rPr lang="en-US" sz="2019" b="true">
                <a:solidFill>
                  <a:srgbClr val="FC7577"/>
                </a:solidFill>
                <a:latin typeface="Montserrat Bold"/>
                <a:ea typeface="Montserrat Bold"/>
                <a:cs typeface="Montserrat Bold"/>
                <a:sym typeface="Montserrat Bold"/>
              </a:rPr>
              <a:t>🚫 Tomar decisões pedagógicas sozinho: </a:t>
            </a:r>
            <a:r>
              <a:rPr lang="en-US" sz="2019">
                <a:solidFill>
                  <a:srgbClr val="FC7577"/>
                </a:solidFill>
                <a:latin typeface="Montserrat"/>
                <a:ea typeface="Montserrat"/>
                <a:cs typeface="Montserrat"/>
                <a:sym typeface="Montserrat"/>
              </a:rPr>
              <a:t>Qualquer adaptação ou estratégia deve ser discutida com a equipe escolar e registrada no Plano de Atendimento Educacional Especializado (PAEE).</a:t>
            </a:r>
          </a:p>
          <a:p>
            <a:pPr algn="l">
              <a:lnSpc>
                <a:spcPts val="2827"/>
              </a:lnSpc>
            </a:pPr>
          </a:p>
          <a:p>
            <a:pPr algn="l">
              <a:lnSpc>
                <a:spcPts val="2827"/>
              </a:lnSpc>
            </a:pPr>
            <a:r>
              <a:rPr lang="en-US" sz="2019" b="true">
                <a:solidFill>
                  <a:srgbClr val="FC7577"/>
                </a:solidFill>
                <a:latin typeface="Montserrat Bold"/>
                <a:ea typeface="Montserrat Bold"/>
                <a:cs typeface="Montserrat Bold"/>
                <a:sym typeface="Montserrat Bold"/>
              </a:rPr>
              <a:t>🚫 Atuar sem embasamento pedagógico: </a:t>
            </a:r>
            <a:r>
              <a:rPr lang="en-US" sz="2019">
                <a:solidFill>
                  <a:srgbClr val="FC7577"/>
                </a:solidFill>
                <a:latin typeface="Montserrat"/>
                <a:ea typeface="Montserrat"/>
                <a:cs typeface="Montserrat"/>
                <a:sym typeface="Montserrat"/>
              </a:rPr>
              <a:t>A presença do profissional deve estar fundamentada em uma necessidade comprovada e registrada no plano educacional do aluno.</a:t>
            </a:r>
          </a:p>
          <a:p>
            <a:pPr algn="l">
              <a:lnSpc>
                <a:spcPts val="2827"/>
              </a:lnSpc>
            </a:pPr>
          </a:p>
          <a:p>
            <a:pPr algn="l">
              <a:lnSpc>
                <a:spcPts val="2827"/>
              </a:lnSpc>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grpSp>
        <p:nvGrpSpPr>
          <p:cNvPr name="Group 2" id="2"/>
          <p:cNvGrpSpPr/>
          <p:nvPr/>
        </p:nvGrpSpPr>
        <p:grpSpPr>
          <a:xfrm rot="0">
            <a:off x="721033" y="772758"/>
            <a:ext cx="347728" cy="585670"/>
            <a:chOff x="0" y="0"/>
            <a:chExt cx="406400" cy="684490"/>
          </a:xfrm>
        </p:grpSpPr>
        <p:sp>
          <p:nvSpPr>
            <p:cNvPr name="Freeform 3" id="3"/>
            <p:cNvSpPr/>
            <p:nvPr/>
          </p:nvSpPr>
          <p:spPr>
            <a:xfrm flipH="false" flipV="false" rot="0">
              <a:off x="0" y="0"/>
              <a:ext cx="406400" cy="684490"/>
            </a:xfrm>
            <a:custGeom>
              <a:avLst/>
              <a:gdLst/>
              <a:ahLst/>
              <a:cxnLst/>
              <a:rect r="r" b="b" t="t" l="l"/>
              <a:pathLst>
                <a:path h="684490" w="406400">
                  <a:moveTo>
                    <a:pt x="203200" y="0"/>
                  </a:moveTo>
                  <a:cubicBezTo>
                    <a:pt x="315424" y="0"/>
                    <a:pt x="406400" y="153228"/>
                    <a:pt x="406400" y="342245"/>
                  </a:cubicBezTo>
                  <a:cubicBezTo>
                    <a:pt x="406400" y="531262"/>
                    <a:pt x="315424" y="684490"/>
                    <a:pt x="203200" y="684490"/>
                  </a:cubicBezTo>
                  <a:lnTo>
                    <a:pt x="203200" y="684490"/>
                  </a:lnTo>
                  <a:cubicBezTo>
                    <a:pt x="90976" y="684490"/>
                    <a:pt x="0" y="531262"/>
                    <a:pt x="0" y="342245"/>
                  </a:cubicBezTo>
                  <a:cubicBezTo>
                    <a:pt x="0" y="153228"/>
                    <a:pt x="90976" y="0"/>
                    <a:pt x="203200" y="0"/>
                  </a:cubicBezTo>
                  <a:close/>
                </a:path>
              </a:pathLst>
            </a:custGeom>
            <a:solidFill>
              <a:srgbClr val="4CB8B4"/>
            </a:solidFill>
          </p:spPr>
        </p:sp>
        <p:sp>
          <p:nvSpPr>
            <p:cNvPr name="TextBox 4" id="4"/>
            <p:cNvSpPr txBox="true"/>
            <p:nvPr/>
          </p:nvSpPr>
          <p:spPr>
            <a:xfrm>
              <a:off x="0" y="-38100"/>
              <a:ext cx="406400" cy="722590"/>
            </a:xfrm>
            <a:prstGeom prst="rect">
              <a:avLst/>
            </a:prstGeom>
          </p:spPr>
          <p:txBody>
            <a:bodyPr anchor="ctr" rtlCol="false" tIns="50800" lIns="50800" bIns="50800" rIns="50800"/>
            <a:lstStyle/>
            <a:p>
              <a:pPr algn="ctr">
                <a:lnSpc>
                  <a:spcPts val="2198"/>
                </a:lnSpc>
              </a:pPr>
            </a:p>
          </p:txBody>
        </p:sp>
      </p:grpSp>
      <p:sp>
        <p:nvSpPr>
          <p:cNvPr name="Freeform 5" id="5"/>
          <p:cNvSpPr/>
          <p:nvPr/>
        </p:nvSpPr>
        <p:spPr>
          <a:xfrm flipH="false" flipV="false" rot="0">
            <a:off x="383792" y="6138232"/>
            <a:ext cx="2168108" cy="445448"/>
          </a:xfrm>
          <a:custGeom>
            <a:avLst/>
            <a:gdLst/>
            <a:ahLst/>
            <a:cxnLst/>
            <a:rect r="r" b="b" t="t" l="l"/>
            <a:pathLst>
              <a:path h="445448" w="2168108">
                <a:moveTo>
                  <a:pt x="0" y="0"/>
                </a:moveTo>
                <a:lnTo>
                  <a:pt x="2168108" y="0"/>
                </a:lnTo>
                <a:lnTo>
                  <a:pt x="2168108" y="445448"/>
                </a:lnTo>
                <a:lnTo>
                  <a:pt x="0" y="4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7654442" y="5148394"/>
            <a:ext cx="1823777" cy="1979676"/>
          </a:xfrm>
          <a:custGeom>
            <a:avLst/>
            <a:gdLst/>
            <a:ahLst/>
            <a:cxnLst/>
            <a:rect r="r" b="b" t="t" l="l"/>
            <a:pathLst>
              <a:path h="1979676" w="1823777">
                <a:moveTo>
                  <a:pt x="0" y="0"/>
                </a:moveTo>
                <a:lnTo>
                  <a:pt x="1823777" y="0"/>
                </a:lnTo>
                <a:lnTo>
                  <a:pt x="1823777" y="1979677"/>
                </a:lnTo>
                <a:lnTo>
                  <a:pt x="0" y="1979677"/>
                </a:lnTo>
                <a:lnTo>
                  <a:pt x="0" y="0"/>
                </a:lnTo>
                <a:close/>
              </a:path>
            </a:pathLst>
          </a:custGeom>
          <a:blipFill>
            <a:blip r:embed="rId4"/>
            <a:stretch>
              <a:fillRect l="0" t="0" r="0" b="0"/>
            </a:stretch>
          </a:blipFill>
        </p:spPr>
      </p:sp>
      <p:sp>
        <p:nvSpPr>
          <p:cNvPr name="TextBox 7" id="7"/>
          <p:cNvSpPr txBox="true"/>
          <p:nvPr/>
        </p:nvSpPr>
        <p:spPr>
          <a:xfrm rot="0">
            <a:off x="599225" y="1552543"/>
            <a:ext cx="8555149" cy="4336466"/>
          </a:xfrm>
          <a:prstGeom prst="rect">
            <a:avLst/>
          </a:prstGeom>
        </p:spPr>
        <p:txBody>
          <a:bodyPr anchor="t" rtlCol="false" tIns="0" lIns="0" bIns="0" rIns="0">
            <a:spAutoFit/>
          </a:bodyPr>
          <a:lstStyle/>
          <a:p>
            <a:pPr algn="just">
              <a:lnSpc>
                <a:spcPts val="3191"/>
              </a:lnSpc>
            </a:pPr>
            <a:r>
              <a:rPr lang="en-US" sz="2019">
                <a:solidFill>
                  <a:srgbClr val="FC7577"/>
                </a:solidFill>
                <a:latin typeface="Montserrat"/>
                <a:ea typeface="Montserrat"/>
                <a:cs typeface="Montserrat"/>
                <a:sym typeface="Montserrat"/>
              </a:rPr>
              <a:t>A equipe escolar, junto com a família, deve avaliar constantemente se o estudante ainda precisa do profissional acompanhante e, quando possível, reduzir gradualmente essa assistência, permitindo que o aluno ganhe mais autonomia.</a:t>
            </a:r>
          </a:p>
          <a:p>
            <a:pPr algn="just">
              <a:lnSpc>
                <a:spcPts val="3191"/>
              </a:lnSpc>
            </a:pPr>
          </a:p>
          <a:p>
            <a:pPr algn="just">
              <a:lnSpc>
                <a:spcPts val="3191"/>
              </a:lnSpc>
            </a:pPr>
            <a:r>
              <a:rPr lang="en-US" sz="2019">
                <a:solidFill>
                  <a:srgbClr val="FC7577"/>
                </a:solidFill>
                <a:latin typeface="Montserrat"/>
                <a:ea typeface="Montserrat"/>
                <a:cs typeface="Montserrat"/>
                <a:sym typeface="Montserrat"/>
              </a:rPr>
              <a:t>🔹</a:t>
            </a:r>
            <a:r>
              <a:rPr lang="en-US" sz="2019" b="true">
                <a:solidFill>
                  <a:srgbClr val="FC7577"/>
                </a:solidFill>
                <a:latin typeface="Montserrat Bold"/>
                <a:ea typeface="Montserrat Bold"/>
                <a:cs typeface="Montserrat Bold"/>
                <a:sym typeface="Montserrat Bold"/>
              </a:rPr>
              <a:t> Objetivo principal:</a:t>
            </a:r>
            <a:r>
              <a:rPr lang="en-US" sz="2019">
                <a:solidFill>
                  <a:srgbClr val="FC7577"/>
                </a:solidFill>
                <a:latin typeface="Montserrat"/>
                <a:ea typeface="Montserrat"/>
                <a:cs typeface="Montserrat"/>
                <a:sym typeface="Montserrat"/>
              </a:rPr>
              <a:t> Evitar que o profissional de apoio se torne uma barreira para o desenvolvimento da independência do aluno. Em vez de manter um suporte permanente sem reavaliação, é importante criar estratégias para que o estudante consiga realizar atividades sozinho sempre que possível.</a:t>
            </a:r>
          </a:p>
          <a:p>
            <a:pPr algn="just">
              <a:lnSpc>
                <a:spcPts val="2875"/>
              </a:lnSpc>
            </a:pPr>
          </a:p>
        </p:txBody>
      </p:sp>
      <p:sp>
        <p:nvSpPr>
          <p:cNvPr name="TextBox 8" id="8"/>
          <p:cNvSpPr txBox="true"/>
          <p:nvPr/>
        </p:nvSpPr>
        <p:spPr>
          <a:xfrm rot="0">
            <a:off x="1302922" y="598170"/>
            <a:ext cx="4145280" cy="801497"/>
          </a:xfrm>
          <a:prstGeom prst="rect">
            <a:avLst/>
          </a:prstGeom>
        </p:spPr>
        <p:txBody>
          <a:bodyPr anchor="t" rtlCol="false" tIns="0" lIns="0" bIns="0" rIns="0">
            <a:spAutoFit/>
          </a:bodyPr>
          <a:lstStyle/>
          <a:p>
            <a:pPr algn="l">
              <a:lnSpc>
                <a:spcPts val="6223"/>
              </a:lnSpc>
            </a:pPr>
            <a:r>
              <a:rPr lang="en-US" sz="4445" b="true">
                <a:solidFill>
                  <a:srgbClr val="FC7577"/>
                </a:solidFill>
                <a:latin typeface="Poppins Semi-Bold"/>
                <a:ea typeface="Poppins Semi-Bold"/>
                <a:cs typeface="Poppins Semi-Bold"/>
                <a:sym typeface="Poppins Semi-Bold"/>
              </a:rPr>
              <a:t>ALERTA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7938026" y="103564"/>
            <a:ext cx="2168108" cy="445448"/>
          </a:xfrm>
          <a:custGeom>
            <a:avLst/>
            <a:gdLst/>
            <a:ahLst/>
            <a:cxnLst/>
            <a:rect r="r" b="b" t="t" l="l"/>
            <a:pathLst>
              <a:path h="445448" w="2168108">
                <a:moveTo>
                  <a:pt x="0" y="0"/>
                </a:moveTo>
                <a:lnTo>
                  <a:pt x="2168108" y="0"/>
                </a:lnTo>
                <a:lnTo>
                  <a:pt x="2168108" y="445448"/>
                </a:lnTo>
                <a:lnTo>
                  <a:pt x="0" y="4454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78632" y="2594283"/>
            <a:ext cx="8184783" cy="2612898"/>
          </a:xfrm>
          <a:prstGeom prst="rect">
            <a:avLst/>
          </a:prstGeom>
        </p:spPr>
        <p:txBody>
          <a:bodyPr anchor="t" rtlCol="false" tIns="0" lIns="0" bIns="0" rIns="0">
            <a:spAutoFit/>
          </a:bodyPr>
          <a:lstStyle/>
          <a:p>
            <a:pPr algn="just">
              <a:lnSpc>
                <a:spcPts val="3029"/>
              </a:lnSpc>
            </a:pPr>
            <a:r>
              <a:rPr lang="en-US" sz="2019">
                <a:solidFill>
                  <a:srgbClr val="FC7577"/>
                </a:solidFill>
                <a:latin typeface="Montserrat"/>
                <a:ea typeface="Montserrat"/>
                <a:cs typeface="Montserrat"/>
                <a:sym typeface="Montserrat"/>
              </a:rPr>
              <a:t>Com o suporte adequado e o acompanhamento de terapias, muitos alunos evoluem e podem não precisar mais desse auxílio constante. O objetivo é que, com o tempo, o aluno consiga realizar suas atividades com maior autonomia e segurança, garantindo sua inclusão e participação ativa na escola.</a:t>
            </a:r>
          </a:p>
          <a:p>
            <a:pPr algn="just">
              <a:lnSpc>
                <a:spcPts val="2730"/>
              </a:lnSpc>
            </a:pPr>
          </a:p>
        </p:txBody>
      </p:sp>
      <p:sp>
        <p:nvSpPr>
          <p:cNvPr name="TextBox 4" id="4"/>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O Profissional de Apoio Não é Permanente.</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6849144" y="943796"/>
            <a:ext cx="2477633" cy="2558899"/>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567" t="0" r="-27567" b="0"/>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B8B4"/>
            </a:solidFill>
          </p:spPr>
        </p:sp>
      </p:grpSp>
      <p:grpSp>
        <p:nvGrpSpPr>
          <p:cNvPr name="Group 5" id="5"/>
          <p:cNvGrpSpPr>
            <a:grpSpLocks noChangeAspect="true"/>
          </p:cNvGrpSpPr>
          <p:nvPr/>
        </p:nvGrpSpPr>
        <p:grpSpPr>
          <a:xfrm rot="0">
            <a:off x="6722562" y="2493309"/>
            <a:ext cx="1603657" cy="1656257"/>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13508" t="0" r="-13508"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B8B4"/>
            </a:solidFill>
          </p:spPr>
        </p:sp>
      </p:grpSp>
      <p:sp>
        <p:nvSpPr>
          <p:cNvPr name="Freeform 8" id="8"/>
          <p:cNvSpPr/>
          <p:nvPr/>
        </p:nvSpPr>
        <p:spPr>
          <a:xfrm flipH="false" flipV="false" rot="0">
            <a:off x="-1206947" y="6199046"/>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942179" y="6583680"/>
            <a:ext cx="2168108" cy="445448"/>
          </a:xfrm>
          <a:custGeom>
            <a:avLst/>
            <a:gdLst/>
            <a:ahLst/>
            <a:cxnLst/>
            <a:rect r="r" b="b" t="t" l="l"/>
            <a:pathLst>
              <a:path h="445448" w="2168108">
                <a:moveTo>
                  <a:pt x="0" y="0"/>
                </a:moveTo>
                <a:lnTo>
                  <a:pt x="2168108" y="0"/>
                </a:lnTo>
                <a:lnTo>
                  <a:pt x="2168108" y="445448"/>
                </a:lnTo>
                <a:lnTo>
                  <a:pt x="0" y="44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605434" y="1082662"/>
            <a:ext cx="6117129" cy="1892566"/>
          </a:xfrm>
          <a:prstGeom prst="rect">
            <a:avLst/>
          </a:prstGeom>
        </p:spPr>
        <p:txBody>
          <a:bodyPr anchor="t" rtlCol="false" tIns="0" lIns="0" bIns="0" rIns="0">
            <a:spAutoFit/>
          </a:bodyPr>
          <a:lstStyle/>
          <a:p>
            <a:pPr algn="just">
              <a:lnSpc>
                <a:spcPts val="3747"/>
              </a:lnSpc>
            </a:pPr>
            <a:r>
              <a:rPr lang="en-US" b="true" sz="2481">
                <a:solidFill>
                  <a:srgbClr val="FC7577"/>
                </a:solidFill>
                <a:latin typeface="Poppins Semi-Bold"/>
                <a:ea typeface="Poppins Semi-Bold"/>
                <a:cs typeface="Poppins Semi-Bold"/>
                <a:sym typeface="Poppins Semi-Bold"/>
              </a:rPr>
              <a:t> A presença do profissional de apoio deve ser um meio para a inclusão, e não um fator que perpetue a dependência do aluno.</a:t>
            </a:r>
          </a:p>
        </p:txBody>
      </p:sp>
      <p:sp>
        <p:nvSpPr>
          <p:cNvPr name="TextBox 11" id="11"/>
          <p:cNvSpPr txBox="true"/>
          <p:nvPr/>
        </p:nvSpPr>
        <p:spPr>
          <a:xfrm rot="0">
            <a:off x="605434" y="4274264"/>
            <a:ext cx="8416646" cy="4364758"/>
          </a:xfrm>
          <a:prstGeom prst="rect">
            <a:avLst/>
          </a:prstGeom>
        </p:spPr>
        <p:txBody>
          <a:bodyPr anchor="t" rtlCol="false" tIns="0" lIns="0" bIns="0" rIns="0">
            <a:spAutoFit/>
          </a:bodyPr>
          <a:lstStyle/>
          <a:p>
            <a:pPr algn="just">
              <a:lnSpc>
                <a:spcPts val="3845"/>
              </a:lnSpc>
            </a:pPr>
            <a:r>
              <a:rPr lang="en-US" sz="2345" b="true">
                <a:solidFill>
                  <a:srgbClr val="FC7577"/>
                </a:solidFill>
                <a:latin typeface="Poppins Semi-Bold"/>
                <a:ea typeface="Poppins Semi-Bold"/>
                <a:cs typeface="Poppins Semi-Bold"/>
                <a:sym typeface="Poppins Semi-Bold"/>
              </a:rPr>
              <a:t>Uma educação inclusiva de qualidade não significa apenas oferecer suporte, mas também possibilitar que o aluno construa sua independência e protagonismo na própria aprendizagem.</a:t>
            </a:r>
          </a:p>
          <a:p>
            <a:pPr algn="just">
              <a:lnSpc>
                <a:spcPts val="3845"/>
              </a:lnSpc>
            </a:pPr>
          </a:p>
          <a:p>
            <a:pPr algn="l">
              <a:lnSpc>
                <a:spcPts val="3845"/>
              </a:lnSpc>
            </a:pPr>
          </a:p>
          <a:p>
            <a:pPr algn="l">
              <a:lnSpc>
                <a:spcPts val="3845"/>
              </a:lnSpc>
            </a:pPr>
          </a:p>
          <a:p>
            <a:pPr algn="l">
              <a:lnSpc>
                <a:spcPts val="3845"/>
              </a:lnSpc>
            </a:pPr>
          </a:p>
          <a:p>
            <a:pPr algn="l">
              <a:lnSpc>
                <a:spcPts val="3845"/>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grpSp>
        <p:nvGrpSpPr>
          <p:cNvPr name="Group 2" id="2"/>
          <p:cNvGrpSpPr/>
          <p:nvPr/>
        </p:nvGrpSpPr>
        <p:grpSpPr>
          <a:xfrm rot="0">
            <a:off x="731520" y="493198"/>
            <a:ext cx="347728" cy="585670"/>
            <a:chOff x="0" y="0"/>
            <a:chExt cx="406400" cy="684490"/>
          </a:xfrm>
        </p:grpSpPr>
        <p:sp>
          <p:nvSpPr>
            <p:cNvPr name="Freeform 3" id="3"/>
            <p:cNvSpPr/>
            <p:nvPr/>
          </p:nvSpPr>
          <p:spPr>
            <a:xfrm flipH="false" flipV="false" rot="0">
              <a:off x="0" y="0"/>
              <a:ext cx="406400" cy="684490"/>
            </a:xfrm>
            <a:custGeom>
              <a:avLst/>
              <a:gdLst/>
              <a:ahLst/>
              <a:cxnLst/>
              <a:rect r="r" b="b" t="t" l="l"/>
              <a:pathLst>
                <a:path h="684490" w="406400">
                  <a:moveTo>
                    <a:pt x="203200" y="0"/>
                  </a:moveTo>
                  <a:cubicBezTo>
                    <a:pt x="315424" y="0"/>
                    <a:pt x="406400" y="153228"/>
                    <a:pt x="406400" y="342245"/>
                  </a:cubicBezTo>
                  <a:cubicBezTo>
                    <a:pt x="406400" y="531262"/>
                    <a:pt x="315424" y="684490"/>
                    <a:pt x="203200" y="684490"/>
                  </a:cubicBezTo>
                  <a:lnTo>
                    <a:pt x="203200" y="684490"/>
                  </a:lnTo>
                  <a:cubicBezTo>
                    <a:pt x="90976" y="684490"/>
                    <a:pt x="0" y="531262"/>
                    <a:pt x="0" y="342245"/>
                  </a:cubicBezTo>
                  <a:cubicBezTo>
                    <a:pt x="0" y="153228"/>
                    <a:pt x="90976" y="0"/>
                    <a:pt x="203200" y="0"/>
                  </a:cubicBezTo>
                  <a:close/>
                </a:path>
              </a:pathLst>
            </a:custGeom>
            <a:solidFill>
              <a:srgbClr val="4CB8B4"/>
            </a:solidFill>
          </p:spPr>
        </p:sp>
        <p:sp>
          <p:nvSpPr>
            <p:cNvPr name="TextBox 4" id="4"/>
            <p:cNvSpPr txBox="true"/>
            <p:nvPr/>
          </p:nvSpPr>
          <p:spPr>
            <a:xfrm>
              <a:off x="0" y="-38100"/>
              <a:ext cx="406400" cy="722590"/>
            </a:xfrm>
            <a:prstGeom prst="rect">
              <a:avLst/>
            </a:prstGeom>
          </p:spPr>
          <p:txBody>
            <a:bodyPr anchor="ctr" rtlCol="false" tIns="50800" lIns="50800" bIns="50800" rIns="50800"/>
            <a:lstStyle/>
            <a:p>
              <a:pPr algn="ctr">
                <a:lnSpc>
                  <a:spcPts val="2198"/>
                </a:lnSpc>
              </a:pPr>
            </a:p>
          </p:txBody>
        </p:sp>
      </p:grpSp>
      <p:grpSp>
        <p:nvGrpSpPr>
          <p:cNvPr name="Group 5" id="5"/>
          <p:cNvGrpSpPr>
            <a:grpSpLocks noChangeAspect="true"/>
          </p:cNvGrpSpPr>
          <p:nvPr/>
        </p:nvGrpSpPr>
        <p:grpSpPr>
          <a:xfrm rot="0">
            <a:off x="8101200" y="3868396"/>
            <a:ext cx="2805086" cy="2897093"/>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27713" t="0" r="-27713"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C7577"/>
            </a:solidFill>
          </p:spPr>
        </p:sp>
      </p:grpSp>
      <p:grpSp>
        <p:nvGrpSpPr>
          <p:cNvPr name="Group 8" id="8"/>
          <p:cNvGrpSpPr>
            <a:grpSpLocks noChangeAspect="true"/>
          </p:cNvGrpSpPr>
          <p:nvPr/>
        </p:nvGrpSpPr>
        <p:grpSpPr>
          <a:xfrm rot="0">
            <a:off x="6477057" y="4226996"/>
            <a:ext cx="1747085" cy="1804389"/>
            <a:chOff x="0" y="0"/>
            <a:chExt cx="6350000" cy="6558280"/>
          </a:xfrm>
        </p:grpSpPr>
        <p:sp>
          <p:nvSpPr>
            <p:cNvPr name="Freeform 9" id="9"/>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27713" t="0" r="-27713" b="0"/>
              </a:stretch>
            </a:blipFill>
          </p:spPr>
        </p:sp>
        <p:sp>
          <p:nvSpPr>
            <p:cNvPr name="Freeform 10" id="10"/>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FC7577"/>
            </a:solidFill>
          </p:spPr>
        </p:sp>
      </p:grpSp>
      <p:sp>
        <p:nvSpPr>
          <p:cNvPr name="TextBox 11" id="11"/>
          <p:cNvSpPr txBox="true"/>
          <p:nvPr/>
        </p:nvSpPr>
        <p:spPr>
          <a:xfrm rot="0">
            <a:off x="731520" y="1333938"/>
            <a:ext cx="8511667" cy="1561120"/>
          </a:xfrm>
          <a:prstGeom prst="rect">
            <a:avLst/>
          </a:prstGeom>
        </p:spPr>
        <p:txBody>
          <a:bodyPr anchor="t" rtlCol="false" tIns="0" lIns="0" bIns="0" rIns="0">
            <a:spAutoFit/>
          </a:bodyPr>
          <a:lstStyle/>
          <a:p>
            <a:pPr algn="just">
              <a:lnSpc>
                <a:spcPts val="4242"/>
              </a:lnSpc>
            </a:pPr>
            <a:r>
              <a:rPr lang="en-US" sz="2142">
                <a:solidFill>
                  <a:srgbClr val="FC7577"/>
                </a:solidFill>
                <a:latin typeface="Montserrat"/>
                <a:ea typeface="Montserrat"/>
                <a:cs typeface="Montserrat"/>
                <a:sym typeface="Montserrat"/>
              </a:rPr>
              <a:t>O MEDIADOR ESCOLAR É UM PROFISSIONAL ESSENCIAL NO CONTEXTO DA EDUCAÇÃO INCLUSIVA, ATUANDO COMO UM FACILITADOR NO PROCESSO DE ENSINO-APRENDIZAGEM.</a:t>
            </a:r>
          </a:p>
        </p:txBody>
      </p:sp>
      <p:sp>
        <p:nvSpPr>
          <p:cNvPr name="TextBox 12" id="12"/>
          <p:cNvSpPr txBox="true"/>
          <p:nvPr/>
        </p:nvSpPr>
        <p:spPr>
          <a:xfrm rot="0">
            <a:off x="1156434" y="444351"/>
            <a:ext cx="7440732" cy="634516"/>
          </a:xfrm>
          <a:prstGeom prst="rect">
            <a:avLst/>
          </a:prstGeom>
        </p:spPr>
        <p:txBody>
          <a:bodyPr anchor="t" rtlCol="false" tIns="0" lIns="0" bIns="0" rIns="0">
            <a:spAutoFit/>
          </a:bodyPr>
          <a:lstStyle/>
          <a:p>
            <a:pPr algn="l">
              <a:lnSpc>
                <a:spcPts val="4926"/>
              </a:lnSpc>
            </a:pPr>
            <a:r>
              <a:rPr lang="en-US" b="true" sz="3519">
                <a:solidFill>
                  <a:srgbClr val="FC7577"/>
                </a:solidFill>
                <a:latin typeface="Poppins Semi-Bold"/>
                <a:ea typeface="Poppins Semi-Bold"/>
                <a:cs typeface="Poppins Semi-Bold"/>
                <a:sym typeface="Poppins Semi-Bold"/>
              </a:rPr>
              <a:t>O QUE É PROFISSIONAL DE APOIO?</a:t>
            </a:r>
          </a:p>
        </p:txBody>
      </p:sp>
      <p:sp>
        <p:nvSpPr>
          <p:cNvPr name="TextBox 13" id="13"/>
          <p:cNvSpPr txBox="true"/>
          <p:nvPr/>
        </p:nvSpPr>
        <p:spPr>
          <a:xfrm rot="0">
            <a:off x="731520" y="3526399"/>
            <a:ext cx="5261846" cy="2867440"/>
          </a:xfrm>
          <a:prstGeom prst="rect">
            <a:avLst/>
          </a:prstGeom>
        </p:spPr>
        <p:txBody>
          <a:bodyPr anchor="t" rtlCol="false" tIns="0" lIns="0" bIns="0" rIns="0">
            <a:spAutoFit/>
          </a:bodyPr>
          <a:lstStyle/>
          <a:p>
            <a:pPr algn="just">
              <a:lnSpc>
                <a:spcPts val="2301"/>
              </a:lnSpc>
            </a:pPr>
            <a:r>
              <a:rPr lang="en-US" sz="1420">
                <a:solidFill>
                  <a:srgbClr val="000000"/>
                </a:solidFill>
                <a:latin typeface="Poppins"/>
                <a:ea typeface="Poppins"/>
                <a:cs typeface="Poppins"/>
                <a:sym typeface="Poppins"/>
              </a:rPr>
              <a:t>Artigo 3º, inciso XIII, da LBI: </a:t>
            </a:r>
            <a:r>
              <a:rPr lang="en-US" sz="1420">
                <a:solidFill>
                  <a:srgbClr val="000000"/>
                </a:solidFill>
                <a:latin typeface="Poppins"/>
                <a:ea typeface="Poppins"/>
                <a:cs typeface="Poppins"/>
                <a:sym typeface="Poppins"/>
              </a:rPr>
              <a:t>XIII - </a:t>
            </a:r>
          </a:p>
          <a:p>
            <a:pPr algn="just">
              <a:lnSpc>
                <a:spcPts val="2301"/>
              </a:lnSpc>
            </a:pPr>
            <a:r>
              <a:rPr lang="en-US" sz="1420">
                <a:solidFill>
                  <a:srgbClr val="000000"/>
                </a:solidFill>
                <a:latin typeface="Poppins"/>
                <a:ea typeface="Poppins"/>
                <a:cs typeface="Poppins"/>
                <a:sym typeface="Poppins"/>
              </a:rPr>
              <a:t>“</a:t>
            </a:r>
            <a:r>
              <a:rPr lang="en-US" sz="1420" i="true">
                <a:solidFill>
                  <a:srgbClr val="000000"/>
                </a:solidFill>
                <a:latin typeface="Poppins Italics"/>
                <a:ea typeface="Poppins Italics"/>
                <a:cs typeface="Poppins Italics"/>
                <a:sym typeface="Poppins Italics"/>
              </a:rPr>
              <a:t>Profissional de apoio escolar: pessoa que exerce atividades de alimentação, higiene e locomoção do estudante com deficiência e atua em todas as atividades escolares nas quais se fizer necessária, em todos os níveis e modalidades de ensino, em instituições públicas e privadas, excluídas as técnicas ou os procedimentos identificados com profissões legalmente estabelecidas; “</a:t>
            </a:r>
          </a:p>
          <a:p>
            <a:pPr algn="just">
              <a:lnSpc>
                <a:spcPts val="2301"/>
              </a:lnSpc>
            </a:pP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TextBox 2" id="2"/>
          <p:cNvSpPr txBox="true"/>
          <p:nvPr/>
        </p:nvSpPr>
        <p:spPr>
          <a:xfrm rot="0">
            <a:off x="1259945" y="2703640"/>
            <a:ext cx="7233710" cy="1650745"/>
          </a:xfrm>
          <a:prstGeom prst="rect">
            <a:avLst/>
          </a:prstGeom>
        </p:spPr>
        <p:txBody>
          <a:bodyPr anchor="t" rtlCol="false" tIns="0" lIns="0" bIns="0" rIns="0">
            <a:spAutoFit/>
          </a:bodyPr>
          <a:lstStyle/>
          <a:p>
            <a:pPr algn="ctr">
              <a:lnSpc>
                <a:spcPts val="12859"/>
              </a:lnSpc>
            </a:pPr>
            <a:r>
              <a:rPr lang="en-US" b="true" sz="9185">
                <a:solidFill>
                  <a:srgbClr val="FC7577"/>
                </a:solidFill>
                <a:latin typeface="Poppins Ultra-Bold"/>
                <a:ea typeface="Poppins Ultra-Bold"/>
                <a:cs typeface="Poppins Ultra-Bold"/>
                <a:sym typeface="Poppins Ultra-Bold"/>
              </a:rPr>
              <a:t>OBRIGADA!</a:t>
            </a:r>
          </a:p>
        </p:txBody>
      </p:sp>
      <p:sp>
        <p:nvSpPr>
          <p:cNvPr name="Freeform 3" id="3"/>
          <p:cNvSpPr/>
          <p:nvPr/>
        </p:nvSpPr>
        <p:spPr>
          <a:xfrm flipH="true" flipV="false" rot="0">
            <a:off x="6765032" y="5530370"/>
            <a:ext cx="3345830" cy="2926080"/>
          </a:xfrm>
          <a:custGeom>
            <a:avLst/>
            <a:gdLst/>
            <a:ahLst/>
            <a:cxnLst/>
            <a:rect r="r" b="b" t="t" l="l"/>
            <a:pathLst>
              <a:path h="2926080" w="3345830">
                <a:moveTo>
                  <a:pt x="3345829" y="0"/>
                </a:moveTo>
                <a:lnTo>
                  <a:pt x="0" y="0"/>
                </a:lnTo>
                <a:lnTo>
                  <a:pt x="0" y="2926080"/>
                </a:lnTo>
                <a:lnTo>
                  <a:pt x="3345829" y="2926080"/>
                </a:lnTo>
                <a:lnTo>
                  <a:pt x="3345829"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19684" y="-529932"/>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708561" y="392534"/>
            <a:ext cx="652114" cy="1848778"/>
          </a:xfrm>
          <a:custGeom>
            <a:avLst/>
            <a:gdLst/>
            <a:ahLst/>
            <a:cxnLst/>
            <a:rect r="r" b="b" t="t" l="l"/>
            <a:pathLst>
              <a:path h="1848778" w="652114">
                <a:moveTo>
                  <a:pt x="0" y="0"/>
                </a:moveTo>
                <a:lnTo>
                  <a:pt x="652114" y="0"/>
                </a:lnTo>
                <a:lnTo>
                  <a:pt x="652114" y="1848778"/>
                </a:lnTo>
                <a:lnTo>
                  <a:pt x="0" y="18487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354107" y="5310576"/>
            <a:ext cx="2708214" cy="1482132"/>
          </a:xfrm>
          <a:custGeom>
            <a:avLst/>
            <a:gdLst/>
            <a:ahLst/>
            <a:cxnLst/>
            <a:rect r="r" b="b" t="t" l="l"/>
            <a:pathLst>
              <a:path h="1482132" w="2708214">
                <a:moveTo>
                  <a:pt x="0" y="0"/>
                </a:moveTo>
                <a:lnTo>
                  <a:pt x="2708214" y="0"/>
                </a:lnTo>
                <a:lnTo>
                  <a:pt x="2708214" y="1482131"/>
                </a:lnTo>
                <a:lnTo>
                  <a:pt x="0" y="14821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TextBox 2" id="2"/>
          <p:cNvSpPr txBox="true"/>
          <p:nvPr/>
        </p:nvSpPr>
        <p:spPr>
          <a:xfrm rot="0">
            <a:off x="473193" y="1679479"/>
            <a:ext cx="8807213" cy="3357292"/>
          </a:xfrm>
          <a:prstGeom prst="rect">
            <a:avLst/>
          </a:prstGeom>
        </p:spPr>
        <p:txBody>
          <a:bodyPr anchor="t" rtlCol="false" tIns="0" lIns="0" bIns="0" rIns="0">
            <a:spAutoFit/>
          </a:bodyPr>
          <a:lstStyle/>
          <a:p>
            <a:pPr algn="l">
              <a:lnSpc>
                <a:spcPts val="3016"/>
              </a:lnSpc>
            </a:pPr>
            <a:r>
              <a:rPr lang="en-US" sz="1933" b="true">
                <a:solidFill>
                  <a:srgbClr val="FC7577"/>
                </a:solidFill>
                <a:latin typeface="Montserrat Bold"/>
                <a:ea typeface="Montserrat Bold"/>
                <a:cs typeface="Montserrat Bold"/>
                <a:sym typeface="Montserrat Bold"/>
              </a:rPr>
              <a:t>Lei Brasileira de Inclusão (LBI) – Lei 13.146/2015</a:t>
            </a:r>
          </a:p>
          <a:p>
            <a:pPr algn="l">
              <a:lnSpc>
                <a:spcPts val="3016"/>
              </a:lnSpc>
            </a:pPr>
            <a:r>
              <a:rPr lang="en-US" sz="1933">
                <a:solidFill>
                  <a:srgbClr val="FC7577"/>
                </a:solidFill>
                <a:latin typeface="Montserrat"/>
                <a:ea typeface="Montserrat"/>
                <a:cs typeface="Montserrat"/>
                <a:sym typeface="Montserrat"/>
              </a:rPr>
              <a:t>🔹 Garante o direito à educação inclusiva e ao suporte especializado.</a:t>
            </a:r>
          </a:p>
          <a:p>
            <a:pPr algn="l">
              <a:lnSpc>
                <a:spcPts val="3016"/>
              </a:lnSpc>
            </a:pPr>
          </a:p>
          <a:p>
            <a:pPr algn="l">
              <a:lnSpc>
                <a:spcPts val="3016"/>
              </a:lnSpc>
            </a:pPr>
            <a:r>
              <a:rPr lang="en-US" sz="1933" b="true">
                <a:solidFill>
                  <a:srgbClr val="FC7577"/>
                </a:solidFill>
                <a:latin typeface="Montserrat Bold"/>
                <a:ea typeface="Montserrat Bold"/>
                <a:cs typeface="Montserrat Bold"/>
                <a:sym typeface="Montserrat Bold"/>
              </a:rPr>
              <a:t>Lei de Diretrizes e Bases da Educação (LDB) – Lei 9.394/1996</a:t>
            </a:r>
          </a:p>
          <a:p>
            <a:pPr algn="l">
              <a:lnSpc>
                <a:spcPts val="3016"/>
              </a:lnSpc>
            </a:pPr>
            <a:r>
              <a:rPr lang="en-US" sz="1933">
                <a:solidFill>
                  <a:srgbClr val="FC7577"/>
                </a:solidFill>
                <a:latin typeface="Montserrat"/>
                <a:ea typeface="Montserrat"/>
                <a:cs typeface="Montserrat"/>
                <a:sym typeface="Montserrat"/>
              </a:rPr>
              <a:t>🔹 Determina a necessidade de apoio especializado na escola.</a:t>
            </a:r>
          </a:p>
          <a:p>
            <a:pPr algn="l">
              <a:lnSpc>
                <a:spcPts val="3016"/>
              </a:lnSpc>
            </a:pPr>
          </a:p>
          <a:p>
            <a:pPr algn="l">
              <a:lnSpc>
                <a:spcPts val="3016"/>
              </a:lnSpc>
            </a:pPr>
            <a:r>
              <a:rPr lang="en-US" sz="1933" b="true">
                <a:solidFill>
                  <a:srgbClr val="FC7577"/>
                </a:solidFill>
                <a:latin typeface="Montserrat Bold"/>
                <a:ea typeface="Montserrat Bold"/>
                <a:cs typeface="Montserrat Bold"/>
                <a:sym typeface="Montserrat Bold"/>
              </a:rPr>
              <a:t>Política Nacional de Educação Especial (2008)</a:t>
            </a:r>
          </a:p>
          <a:p>
            <a:pPr algn="l">
              <a:lnSpc>
                <a:spcPts val="3016"/>
              </a:lnSpc>
            </a:pPr>
            <a:r>
              <a:rPr lang="en-US" sz="1933">
                <a:solidFill>
                  <a:srgbClr val="FC7577"/>
                </a:solidFill>
                <a:latin typeface="Montserrat"/>
                <a:ea typeface="Montserrat"/>
                <a:cs typeface="Montserrat"/>
                <a:sym typeface="Montserrat"/>
              </a:rPr>
              <a:t>🔹 Prevê a atuação de profissionais de apoio escolar.</a:t>
            </a:r>
          </a:p>
          <a:p>
            <a:pPr algn="l">
              <a:lnSpc>
                <a:spcPts val="3016"/>
              </a:lnSpc>
            </a:pPr>
          </a:p>
        </p:txBody>
      </p:sp>
      <p:sp>
        <p:nvSpPr>
          <p:cNvPr name="TextBox 3" id="3"/>
          <p:cNvSpPr txBox="true"/>
          <p:nvPr/>
        </p:nvSpPr>
        <p:spPr>
          <a:xfrm rot="0">
            <a:off x="1467846" y="178339"/>
            <a:ext cx="6544586" cy="1322372"/>
          </a:xfrm>
          <a:prstGeom prst="rect">
            <a:avLst/>
          </a:prstGeom>
        </p:spPr>
        <p:txBody>
          <a:bodyPr anchor="t" rtlCol="false" tIns="0" lIns="0" bIns="0" rIns="0">
            <a:spAutoFit/>
          </a:bodyPr>
          <a:lstStyle/>
          <a:p>
            <a:pPr algn="ctr">
              <a:lnSpc>
                <a:spcPts val="5187"/>
              </a:lnSpc>
            </a:pPr>
            <a:r>
              <a:rPr lang="en-US" b="true" sz="3705">
                <a:solidFill>
                  <a:srgbClr val="FC7577"/>
                </a:solidFill>
                <a:latin typeface="Poppins Semi-Bold"/>
                <a:ea typeface="Poppins Semi-Bold"/>
                <a:cs typeface="Poppins Semi-Bold"/>
                <a:sym typeface="Poppins Semi-Bold"/>
              </a:rPr>
              <a:t>BASE LEGAL DO PROFISSIONAL DE APOIO</a:t>
            </a:r>
          </a:p>
        </p:txBody>
      </p:sp>
      <p:sp>
        <p:nvSpPr>
          <p:cNvPr name="Freeform 4" id="4"/>
          <p:cNvSpPr/>
          <p:nvPr/>
        </p:nvSpPr>
        <p:spPr>
          <a:xfrm flipH="false" flipV="false" rot="0">
            <a:off x="-989847" y="-1170401"/>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352534" y="392504"/>
            <a:ext cx="2168108" cy="445448"/>
          </a:xfrm>
          <a:custGeom>
            <a:avLst/>
            <a:gdLst/>
            <a:ahLst/>
            <a:cxnLst/>
            <a:rect r="r" b="b" t="t" l="l"/>
            <a:pathLst>
              <a:path h="445448" w="2168108">
                <a:moveTo>
                  <a:pt x="0" y="0"/>
                </a:moveTo>
                <a:lnTo>
                  <a:pt x="2168108" y="0"/>
                </a:lnTo>
                <a:lnTo>
                  <a:pt x="2168108" y="445448"/>
                </a:lnTo>
                <a:lnTo>
                  <a:pt x="0" y="44544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473193" y="4998670"/>
            <a:ext cx="8548887" cy="1710903"/>
          </a:xfrm>
          <a:prstGeom prst="rect">
            <a:avLst/>
          </a:prstGeom>
        </p:spPr>
        <p:txBody>
          <a:bodyPr anchor="t" rtlCol="false" tIns="0" lIns="0" bIns="0" rIns="0">
            <a:spAutoFit/>
          </a:bodyPr>
          <a:lstStyle/>
          <a:p>
            <a:pPr algn="just">
              <a:lnSpc>
                <a:spcPts val="2298"/>
              </a:lnSpc>
              <a:spcBef>
                <a:spcPct val="0"/>
              </a:spcBef>
            </a:pPr>
            <a:r>
              <a:rPr lang="en-US" b="true" sz="1641" i="true">
                <a:solidFill>
                  <a:srgbClr val="004AAD"/>
                </a:solidFill>
                <a:latin typeface="Poppins Semi-Bold Italics"/>
                <a:ea typeface="Poppins Semi-Bold Italics"/>
                <a:cs typeface="Poppins Semi-Bold Italics"/>
                <a:sym typeface="Poppins Semi-Bold Italics"/>
              </a:rPr>
              <a:t>§ 2º Caso seja comprovada a necessidade de apoio às atividades de comunicação, interação social, locomoção, alimentação e cuidados pessoais, a instituição de ensino em que a pessoa com transtorno do espectro autista ou com outra deficiência estiver matriculada disponibilizará acompanhante especializado no contexto escolar, nos termos do parágrafo único do artigo 3º da Lei nº 12.764, de 2012</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88045" y="1805660"/>
            <a:ext cx="2700287" cy="2788856"/>
            <a:chOff x="0" y="0"/>
            <a:chExt cx="6350000" cy="6558280"/>
          </a:xfrm>
        </p:grpSpPr>
        <p:sp>
          <p:nvSpPr>
            <p:cNvPr name="Freeform 3" id="3"/>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2"/>
              <a:stretch>
                <a:fillRect l="-13508" t="0" r="-13508" b="0"/>
              </a:stretch>
            </a:blipFill>
          </p:spPr>
        </p:sp>
        <p:sp>
          <p:nvSpPr>
            <p:cNvPr name="Freeform 4" id="4"/>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B8B4"/>
            </a:solidFill>
          </p:spPr>
        </p:sp>
      </p:grpSp>
      <p:grpSp>
        <p:nvGrpSpPr>
          <p:cNvPr name="Group 5" id="5"/>
          <p:cNvGrpSpPr>
            <a:grpSpLocks noChangeAspect="true"/>
          </p:cNvGrpSpPr>
          <p:nvPr/>
        </p:nvGrpSpPr>
        <p:grpSpPr>
          <a:xfrm rot="0">
            <a:off x="934219" y="4161153"/>
            <a:ext cx="1954112" cy="2018207"/>
            <a:chOff x="0" y="0"/>
            <a:chExt cx="6350000" cy="6558280"/>
          </a:xfrm>
        </p:grpSpPr>
        <p:sp>
          <p:nvSpPr>
            <p:cNvPr name="Freeform 6" id="6"/>
            <p:cNvSpPr/>
            <p:nvPr/>
          </p:nvSpPr>
          <p:spPr>
            <a:xfrm flipH="false" flipV="false" rot="0">
              <a:off x="74930" y="74930"/>
              <a:ext cx="6200140" cy="6408420"/>
            </a:xfrm>
            <a:custGeom>
              <a:avLst/>
              <a:gdLst/>
              <a:ahLst/>
              <a:cxnLst/>
              <a:rect r="r" b="b" t="t" l="l"/>
              <a:pathLst>
                <a:path h="6408420" w="6200140">
                  <a:moveTo>
                    <a:pt x="6200140" y="5351780"/>
                  </a:moveTo>
                  <a:cubicBezTo>
                    <a:pt x="6200140" y="5935980"/>
                    <a:pt x="5726430" y="6408420"/>
                    <a:pt x="5143500" y="6408420"/>
                  </a:cubicBezTo>
                  <a:lnTo>
                    <a:pt x="1056640" y="6408420"/>
                  </a:lnTo>
                  <a:cubicBezTo>
                    <a:pt x="472440" y="6408420"/>
                    <a:pt x="0" y="5934710"/>
                    <a:pt x="0" y="5351780"/>
                  </a:cubicBezTo>
                  <a:lnTo>
                    <a:pt x="0" y="1056640"/>
                  </a:lnTo>
                  <a:cubicBezTo>
                    <a:pt x="0" y="472440"/>
                    <a:pt x="473710" y="0"/>
                    <a:pt x="1056640" y="0"/>
                  </a:cubicBezTo>
                  <a:lnTo>
                    <a:pt x="5143500" y="0"/>
                  </a:lnTo>
                  <a:cubicBezTo>
                    <a:pt x="5727700" y="0"/>
                    <a:pt x="6200140" y="473710"/>
                    <a:pt x="6200140" y="1056640"/>
                  </a:cubicBezTo>
                  <a:lnTo>
                    <a:pt x="6200140" y="5351780"/>
                  </a:lnTo>
                  <a:close/>
                </a:path>
              </a:pathLst>
            </a:custGeom>
            <a:blipFill>
              <a:blip r:embed="rId3"/>
              <a:stretch>
                <a:fillRect l="-49884" t="0" r="-5251" b="0"/>
              </a:stretch>
            </a:blipFill>
          </p:spPr>
        </p:sp>
        <p:sp>
          <p:nvSpPr>
            <p:cNvPr name="Freeform 7" id="7"/>
            <p:cNvSpPr/>
            <p:nvPr/>
          </p:nvSpPr>
          <p:spPr>
            <a:xfrm flipH="false" flipV="false" rot="0">
              <a:off x="0" y="0"/>
              <a:ext cx="6350000" cy="6558280"/>
            </a:xfrm>
            <a:custGeom>
              <a:avLst/>
              <a:gdLst/>
              <a:ahLst/>
              <a:cxnLst/>
              <a:rect r="r" b="b" t="t" l="l"/>
              <a:pathLst>
                <a:path h="6558280" w="6350000">
                  <a:moveTo>
                    <a:pt x="5218430" y="6558280"/>
                  </a:moveTo>
                  <a:lnTo>
                    <a:pt x="1131570" y="6558280"/>
                  </a:lnTo>
                  <a:cubicBezTo>
                    <a:pt x="508000" y="6558280"/>
                    <a:pt x="0" y="6050280"/>
                    <a:pt x="0" y="5426710"/>
                  </a:cubicBezTo>
                  <a:lnTo>
                    <a:pt x="0" y="1131570"/>
                  </a:lnTo>
                  <a:cubicBezTo>
                    <a:pt x="0" y="508000"/>
                    <a:pt x="508000" y="0"/>
                    <a:pt x="1131570" y="0"/>
                  </a:cubicBezTo>
                  <a:lnTo>
                    <a:pt x="5218430" y="0"/>
                  </a:lnTo>
                  <a:cubicBezTo>
                    <a:pt x="5842000" y="0"/>
                    <a:pt x="6350000" y="508000"/>
                    <a:pt x="6350000" y="1131570"/>
                  </a:cubicBezTo>
                  <a:lnTo>
                    <a:pt x="6350000" y="5425440"/>
                  </a:lnTo>
                  <a:cubicBezTo>
                    <a:pt x="6350000" y="6050280"/>
                    <a:pt x="5842000" y="6558280"/>
                    <a:pt x="5218430" y="6558280"/>
                  </a:cubicBezTo>
                  <a:close/>
                  <a:moveTo>
                    <a:pt x="1131570" y="149860"/>
                  </a:moveTo>
                  <a:cubicBezTo>
                    <a:pt x="590550" y="149860"/>
                    <a:pt x="149860" y="590550"/>
                    <a:pt x="149860" y="1131570"/>
                  </a:cubicBezTo>
                  <a:lnTo>
                    <a:pt x="149860" y="5425440"/>
                  </a:lnTo>
                  <a:cubicBezTo>
                    <a:pt x="149860" y="5966460"/>
                    <a:pt x="590550" y="6407150"/>
                    <a:pt x="1131570" y="6407150"/>
                  </a:cubicBezTo>
                  <a:lnTo>
                    <a:pt x="5218430" y="6407150"/>
                  </a:lnTo>
                  <a:cubicBezTo>
                    <a:pt x="5759450" y="6407150"/>
                    <a:pt x="6200140" y="5966460"/>
                    <a:pt x="6200140" y="5425440"/>
                  </a:cubicBezTo>
                  <a:lnTo>
                    <a:pt x="6200140" y="1131570"/>
                  </a:lnTo>
                  <a:cubicBezTo>
                    <a:pt x="6200140" y="590550"/>
                    <a:pt x="5759450" y="149860"/>
                    <a:pt x="5218430" y="149860"/>
                  </a:cubicBezTo>
                  <a:lnTo>
                    <a:pt x="1131570" y="149860"/>
                  </a:lnTo>
                  <a:close/>
                </a:path>
              </a:pathLst>
            </a:custGeom>
            <a:solidFill>
              <a:srgbClr val="4CB8B4"/>
            </a:solidFill>
          </p:spPr>
        </p:sp>
      </p:grpSp>
      <p:sp>
        <p:nvSpPr>
          <p:cNvPr name="Freeform 8" id="8"/>
          <p:cNvSpPr/>
          <p:nvPr/>
        </p:nvSpPr>
        <p:spPr>
          <a:xfrm flipH="false" flipV="false" rot="0">
            <a:off x="8290560" y="-1567652"/>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076451" y="1976507"/>
            <a:ext cx="6353217" cy="5510783"/>
          </a:xfrm>
          <a:prstGeom prst="rect">
            <a:avLst/>
          </a:prstGeom>
        </p:spPr>
        <p:txBody>
          <a:bodyPr anchor="t" rtlCol="false" tIns="0" lIns="0" bIns="0" rIns="0">
            <a:spAutoFit/>
          </a:bodyPr>
          <a:lstStyle/>
          <a:p>
            <a:pPr algn="just">
              <a:lnSpc>
                <a:spcPts val="2632"/>
              </a:lnSpc>
            </a:pPr>
            <a:r>
              <a:rPr lang="en-US" sz="1880">
                <a:solidFill>
                  <a:srgbClr val="FC7577"/>
                </a:solidFill>
                <a:latin typeface="Montserrat"/>
                <a:ea typeface="Montserrat"/>
                <a:cs typeface="Montserrat"/>
                <a:sym typeface="Montserrat"/>
              </a:rPr>
              <a:t>É de suma importância destacar que ainda não há regulamentação sobre alguns aspectos, especialmente referentes ao grau de formação do profissional de apoio.</a:t>
            </a:r>
          </a:p>
          <a:p>
            <a:pPr algn="just">
              <a:lnSpc>
                <a:spcPts val="2632"/>
              </a:lnSpc>
            </a:pPr>
          </a:p>
          <a:p>
            <a:pPr algn="just">
              <a:lnSpc>
                <a:spcPts val="2632"/>
              </a:lnSpc>
            </a:pPr>
            <a:r>
              <a:rPr lang="en-US" sz="1880">
                <a:solidFill>
                  <a:srgbClr val="FC7577"/>
                </a:solidFill>
                <a:latin typeface="Montserrat"/>
                <a:ea typeface="Montserrat"/>
                <a:cs typeface="Montserrat"/>
                <a:sym typeface="Montserrat"/>
              </a:rPr>
              <a:t> </a:t>
            </a:r>
          </a:p>
          <a:p>
            <a:pPr algn="just">
              <a:lnSpc>
                <a:spcPts val="2632"/>
              </a:lnSpc>
            </a:pPr>
            <a:r>
              <a:rPr lang="en-US" sz="1880">
                <a:solidFill>
                  <a:srgbClr val="FC7577"/>
                </a:solidFill>
                <a:latin typeface="Montserrat"/>
                <a:ea typeface="Montserrat"/>
                <a:cs typeface="Montserrat"/>
                <a:sym typeface="Montserrat"/>
              </a:rPr>
              <a:t>A regulamentação da profissão busca padronizar a formação e garantir que os cuidadores escolares tenham qualificação adequada para oferecer suporte de qualidade aos alunos.</a:t>
            </a:r>
          </a:p>
          <a:p>
            <a:pPr algn="just">
              <a:lnSpc>
                <a:spcPts val="2632"/>
              </a:lnSpc>
            </a:pPr>
          </a:p>
          <a:p>
            <a:pPr algn="just">
              <a:lnSpc>
                <a:spcPts val="2632"/>
              </a:lnSpc>
            </a:pPr>
          </a:p>
          <a:p>
            <a:pPr algn="just">
              <a:lnSpc>
                <a:spcPts val="2632"/>
              </a:lnSpc>
            </a:pPr>
          </a:p>
          <a:p>
            <a:pPr algn="just">
              <a:lnSpc>
                <a:spcPts val="2632"/>
              </a:lnSpc>
            </a:pPr>
          </a:p>
          <a:p>
            <a:pPr algn="just">
              <a:lnSpc>
                <a:spcPts val="2632"/>
              </a:lnSpc>
            </a:pPr>
          </a:p>
          <a:p>
            <a:pPr algn="just">
              <a:lnSpc>
                <a:spcPts val="2632"/>
              </a:lnSpc>
            </a:pPr>
          </a:p>
          <a:p>
            <a:pPr algn="just">
              <a:lnSpc>
                <a:spcPts val="2632"/>
              </a:lnSpc>
            </a:pPr>
          </a:p>
        </p:txBody>
      </p:sp>
      <p:sp>
        <p:nvSpPr>
          <p:cNvPr name="Freeform 10" id="10"/>
          <p:cNvSpPr/>
          <p:nvPr/>
        </p:nvSpPr>
        <p:spPr>
          <a:xfrm flipH="false" flipV="false" rot="0">
            <a:off x="5129949" y="5775040"/>
            <a:ext cx="2246221" cy="808640"/>
          </a:xfrm>
          <a:custGeom>
            <a:avLst/>
            <a:gdLst/>
            <a:ahLst/>
            <a:cxnLst/>
            <a:rect r="r" b="b" t="t" l="l"/>
            <a:pathLst>
              <a:path h="808640" w="2246221">
                <a:moveTo>
                  <a:pt x="0" y="0"/>
                </a:moveTo>
                <a:lnTo>
                  <a:pt x="2246221" y="0"/>
                </a:lnTo>
                <a:lnTo>
                  <a:pt x="2246221" y="808640"/>
                </a:lnTo>
                <a:lnTo>
                  <a:pt x="0" y="80864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998243" y="202413"/>
            <a:ext cx="7292317" cy="1422310"/>
          </a:xfrm>
          <a:prstGeom prst="rect">
            <a:avLst/>
          </a:prstGeom>
        </p:spPr>
        <p:txBody>
          <a:bodyPr anchor="t" rtlCol="false" tIns="0" lIns="0" bIns="0" rIns="0">
            <a:spAutoFit/>
          </a:bodyPr>
          <a:lstStyle/>
          <a:p>
            <a:pPr algn="ctr">
              <a:lnSpc>
                <a:spcPts val="5604"/>
              </a:lnSpc>
            </a:pPr>
            <a:r>
              <a:rPr lang="en-US" b="true" sz="4003">
                <a:solidFill>
                  <a:srgbClr val="FC7577"/>
                </a:solidFill>
                <a:latin typeface="Poppins Semi-Bold"/>
                <a:ea typeface="Poppins Semi-Bold"/>
                <a:cs typeface="Poppins Semi-Bold"/>
                <a:sym typeface="Poppins Semi-Bold"/>
              </a:rPr>
              <a:t>QUEM PODE SER O PROFISSIONAL DE APOIO?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773284" y="1860973"/>
            <a:ext cx="8562718" cy="4634571"/>
          </a:xfrm>
          <a:custGeom>
            <a:avLst/>
            <a:gdLst/>
            <a:ahLst/>
            <a:cxnLst/>
            <a:rect r="r" b="b" t="t" l="l"/>
            <a:pathLst>
              <a:path h="4634571" w="8562718">
                <a:moveTo>
                  <a:pt x="0" y="0"/>
                </a:moveTo>
                <a:lnTo>
                  <a:pt x="8562718" y="0"/>
                </a:lnTo>
                <a:lnTo>
                  <a:pt x="8562718" y="4634571"/>
                </a:lnTo>
                <a:lnTo>
                  <a:pt x="0" y="4634571"/>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773284" y="1784773"/>
            <a:ext cx="8807213" cy="2654804"/>
          </a:xfrm>
          <a:prstGeom prst="rect">
            <a:avLst/>
          </a:prstGeom>
        </p:spPr>
        <p:txBody>
          <a:bodyPr anchor="t" rtlCol="false" tIns="0" lIns="0" bIns="0" rIns="0">
            <a:spAutoFit/>
          </a:bodyPr>
          <a:lstStyle/>
          <a:p>
            <a:pPr algn="l" marL="417426" indent="-208713" lvl="1">
              <a:lnSpc>
                <a:spcPts val="3016"/>
              </a:lnSpc>
              <a:buFont typeface="Arial"/>
              <a:buChar char="•"/>
            </a:pPr>
            <a:r>
              <a:rPr lang="en-US" sz="1933">
                <a:solidFill>
                  <a:srgbClr val="FC7577"/>
                </a:solidFill>
                <a:latin typeface="Montserrat"/>
                <a:ea typeface="Montserrat"/>
                <a:cs typeface="Montserrat"/>
                <a:sym typeface="Montserrat"/>
              </a:rPr>
              <a:t>Pesso</a:t>
            </a:r>
            <a:r>
              <a:rPr lang="en-US" sz="1933">
                <a:solidFill>
                  <a:srgbClr val="FC7577"/>
                </a:solidFill>
                <a:latin typeface="Montserrat"/>
                <a:ea typeface="Montserrat"/>
                <a:cs typeface="Montserrat"/>
                <a:sym typeface="Montserrat"/>
              </a:rPr>
              <a:t>as com Deficiência (física, intelectual, visual, auditiva, múltiplas).</a:t>
            </a:r>
          </a:p>
          <a:p>
            <a:pPr algn="l" marL="417426" indent="-208713" lvl="1">
              <a:lnSpc>
                <a:spcPts val="3016"/>
              </a:lnSpc>
              <a:buFont typeface="Arial"/>
              <a:buChar char="•"/>
            </a:pPr>
            <a:r>
              <a:rPr lang="en-US" sz="1933">
                <a:solidFill>
                  <a:srgbClr val="FC7577"/>
                </a:solidFill>
                <a:latin typeface="Montserrat"/>
                <a:ea typeface="Montserrat"/>
                <a:cs typeface="Montserrat"/>
                <a:sym typeface="Montserrat"/>
              </a:rPr>
              <a:t>Pessoas com Transtorno do Espectro Autista (TEA).</a:t>
            </a:r>
          </a:p>
          <a:p>
            <a:pPr algn="l">
              <a:lnSpc>
                <a:spcPts val="3016"/>
              </a:lnSpc>
            </a:pPr>
          </a:p>
          <a:p>
            <a:pPr algn="l">
              <a:lnSpc>
                <a:spcPts val="3016"/>
              </a:lnSpc>
            </a:pPr>
            <a:r>
              <a:rPr lang="en-US" sz="1933" b="true">
                <a:solidFill>
                  <a:srgbClr val="FC7577"/>
                </a:solidFill>
                <a:latin typeface="Montserrat Bold"/>
                <a:ea typeface="Montserrat Bold"/>
                <a:cs typeface="Montserrat Bold"/>
                <a:sym typeface="Montserrat Bold"/>
              </a:rPr>
              <a:t>MAS PRECISA SER COMPROVADA A NECESSIDADE</a:t>
            </a:r>
            <a:r>
              <a:rPr lang="en-US" sz="1933">
                <a:solidFill>
                  <a:srgbClr val="FC7577"/>
                </a:solidFill>
                <a:latin typeface="Montserrat"/>
                <a:ea typeface="Montserrat"/>
                <a:cs typeface="Montserrat"/>
                <a:sym typeface="Montserrat"/>
              </a:rPr>
              <a:t> </a:t>
            </a:r>
            <a:r>
              <a:rPr lang="en-US" sz="1933" b="true">
                <a:solidFill>
                  <a:srgbClr val="FC7577"/>
                </a:solidFill>
                <a:latin typeface="Montserrat Bold"/>
                <a:ea typeface="Montserrat Bold"/>
                <a:cs typeface="Montserrat Bold"/>
                <a:sym typeface="Montserrat Bold"/>
              </a:rPr>
              <a:t>POR LAUDO OU AVALIAÇÃO PEDAGÓGICA ATRAVÉS DO ESTUDO DE CASO.</a:t>
            </a:r>
          </a:p>
          <a:p>
            <a:pPr algn="l">
              <a:lnSpc>
                <a:spcPts val="3016"/>
              </a:lnSpc>
            </a:pPr>
          </a:p>
        </p:txBody>
      </p:sp>
      <p:sp>
        <p:nvSpPr>
          <p:cNvPr name="Freeform 4" id="4"/>
          <p:cNvSpPr/>
          <p:nvPr/>
        </p:nvSpPr>
        <p:spPr>
          <a:xfrm flipH="false" flipV="false" rot="0">
            <a:off x="8496443" y="-3244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496443" y="286072"/>
            <a:ext cx="2168108" cy="445448"/>
          </a:xfrm>
          <a:custGeom>
            <a:avLst/>
            <a:gdLst/>
            <a:ahLst/>
            <a:cxnLst/>
            <a:rect r="r" b="b" t="t" l="l"/>
            <a:pathLst>
              <a:path h="445448" w="2168108">
                <a:moveTo>
                  <a:pt x="0" y="0"/>
                </a:moveTo>
                <a:lnTo>
                  <a:pt x="2168108" y="0"/>
                </a:lnTo>
                <a:lnTo>
                  <a:pt x="2168108" y="445448"/>
                </a:lnTo>
                <a:lnTo>
                  <a:pt x="0" y="44544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1678907" y="190822"/>
            <a:ext cx="6395786" cy="1275855"/>
          </a:xfrm>
          <a:prstGeom prst="rect">
            <a:avLst/>
          </a:prstGeom>
        </p:spPr>
        <p:txBody>
          <a:bodyPr anchor="t" rtlCol="false" tIns="0" lIns="0" bIns="0" rIns="0">
            <a:spAutoFit/>
          </a:bodyPr>
          <a:lstStyle/>
          <a:p>
            <a:pPr algn="ctr">
              <a:lnSpc>
                <a:spcPts val="5069"/>
              </a:lnSpc>
            </a:pPr>
            <a:r>
              <a:rPr lang="en-US" b="true" sz="3621">
                <a:solidFill>
                  <a:srgbClr val="FC7577"/>
                </a:solidFill>
                <a:latin typeface="Poppins Semi-Bold"/>
                <a:ea typeface="Poppins Semi-Bold"/>
                <a:cs typeface="Poppins Semi-Bold"/>
                <a:sym typeface="Poppins Semi-Bold"/>
              </a:rPr>
              <a:t>QUEM TÊM DIREITO AO PROFISSIONAL DE APOIO?</a:t>
            </a:r>
          </a:p>
        </p:txBody>
      </p:sp>
      <p:sp>
        <p:nvSpPr>
          <p:cNvPr name="TextBox 7" id="7"/>
          <p:cNvSpPr txBox="true"/>
          <p:nvPr/>
        </p:nvSpPr>
        <p:spPr>
          <a:xfrm rot="0">
            <a:off x="242564" y="4499367"/>
            <a:ext cx="9268472" cy="2538478"/>
          </a:xfrm>
          <a:prstGeom prst="rect">
            <a:avLst/>
          </a:prstGeom>
        </p:spPr>
        <p:txBody>
          <a:bodyPr anchor="t" rtlCol="false" tIns="0" lIns="0" bIns="0" rIns="0">
            <a:spAutoFit/>
          </a:bodyPr>
          <a:lstStyle/>
          <a:p>
            <a:pPr algn="ctr">
              <a:lnSpc>
                <a:spcPts val="2883"/>
              </a:lnSpc>
              <a:spcBef>
                <a:spcPct val="0"/>
              </a:spcBef>
            </a:pPr>
            <a:r>
              <a:rPr lang="en-US" b="true" sz="2059">
                <a:solidFill>
                  <a:srgbClr val="004AAD"/>
                </a:solidFill>
                <a:latin typeface="Poppins Bold"/>
                <a:ea typeface="Poppins Bold"/>
                <a:cs typeface="Poppins Bold"/>
                <a:sym typeface="Poppins Bold"/>
              </a:rPr>
              <a:t>Critérios para a Necessidade do Profissional de Apoio</a:t>
            </a:r>
          </a:p>
          <a:p>
            <a:pPr algn="ctr">
              <a:lnSpc>
                <a:spcPts val="2883"/>
              </a:lnSpc>
              <a:spcBef>
                <a:spcPct val="0"/>
              </a:spcBef>
            </a:pPr>
          </a:p>
          <a:p>
            <a:pPr algn="just" marL="444738" indent="-222369" lvl="1">
              <a:lnSpc>
                <a:spcPts val="2883"/>
              </a:lnSpc>
              <a:buFont typeface="Arial"/>
              <a:buChar char="•"/>
            </a:pPr>
            <a:r>
              <a:rPr lang="en-US" sz="2059">
                <a:solidFill>
                  <a:srgbClr val="004AAD"/>
                </a:solidFill>
                <a:latin typeface="Poppins"/>
                <a:ea typeface="Poppins"/>
                <a:cs typeface="Poppins"/>
                <a:sym typeface="Poppins"/>
              </a:rPr>
              <a:t>Autonomia comprometida (dificuldade para locomoção, alimentação, higiene, entre outros).</a:t>
            </a:r>
          </a:p>
          <a:p>
            <a:pPr algn="just" marL="444738" indent="-222369" lvl="1">
              <a:lnSpc>
                <a:spcPts val="2883"/>
              </a:lnSpc>
              <a:spcBef>
                <a:spcPct val="0"/>
              </a:spcBef>
              <a:buFont typeface="Arial"/>
              <a:buChar char="•"/>
            </a:pPr>
            <a:r>
              <a:rPr lang="en-US" sz="2059">
                <a:solidFill>
                  <a:srgbClr val="004AAD"/>
                </a:solidFill>
                <a:latin typeface="Poppins"/>
                <a:ea typeface="Poppins"/>
                <a:cs typeface="Poppins"/>
                <a:sym typeface="Poppins"/>
              </a:rPr>
              <a:t>Necessidade de suporte contínuo para participação nas atividades escolares.</a:t>
            </a:r>
          </a:p>
          <a:p>
            <a:pPr algn="just">
              <a:lnSpc>
                <a:spcPts val="2883"/>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174044" y="-921358"/>
            <a:ext cx="2856918" cy="2926080"/>
          </a:xfrm>
          <a:custGeom>
            <a:avLst/>
            <a:gdLst/>
            <a:ahLst/>
            <a:cxnLst/>
            <a:rect r="r" b="b" t="t" l="l"/>
            <a:pathLst>
              <a:path h="2926080" w="2856918">
                <a:moveTo>
                  <a:pt x="0" y="0"/>
                </a:moveTo>
                <a:lnTo>
                  <a:pt x="2856919" y="0"/>
                </a:lnTo>
                <a:lnTo>
                  <a:pt x="2856919" y="2926080"/>
                </a:lnTo>
                <a:lnTo>
                  <a:pt x="0" y="292608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82875" y="4818041"/>
            <a:ext cx="1648649" cy="2134174"/>
          </a:xfrm>
          <a:custGeom>
            <a:avLst/>
            <a:gdLst/>
            <a:ahLst/>
            <a:cxnLst/>
            <a:rect r="r" b="b" t="t" l="l"/>
            <a:pathLst>
              <a:path h="2134174" w="1648649">
                <a:moveTo>
                  <a:pt x="0" y="0"/>
                </a:moveTo>
                <a:lnTo>
                  <a:pt x="1648649" y="0"/>
                </a:lnTo>
                <a:lnTo>
                  <a:pt x="1648649" y="2134174"/>
                </a:lnTo>
                <a:lnTo>
                  <a:pt x="0" y="2134174"/>
                </a:lnTo>
                <a:lnTo>
                  <a:pt x="0" y="0"/>
                </a:lnTo>
                <a:close/>
              </a:path>
            </a:pathLst>
          </a:custGeom>
          <a:blipFill>
            <a:blip r:embed="rId4"/>
            <a:stretch>
              <a:fillRect l="0" t="0" r="0" b="0"/>
            </a:stretch>
          </a:blipFill>
        </p:spPr>
      </p:sp>
      <p:sp>
        <p:nvSpPr>
          <p:cNvPr name="Freeform 4" id="4"/>
          <p:cNvSpPr/>
          <p:nvPr/>
        </p:nvSpPr>
        <p:spPr>
          <a:xfrm flipH="false" flipV="false" rot="0">
            <a:off x="4162628" y="4979681"/>
            <a:ext cx="1428343" cy="1810895"/>
          </a:xfrm>
          <a:custGeom>
            <a:avLst/>
            <a:gdLst/>
            <a:ahLst/>
            <a:cxnLst/>
            <a:rect r="r" b="b" t="t" l="l"/>
            <a:pathLst>
              <a:path h="1810895" w="1428343">
                <a:moveTo>
                  <a:pt x="0" y="0"/>
                </a:moveTo>
                <a:lnTo>
                  <a:pt x="1428344" y="0"/>
                </a:lnTo>
                <a:lnTo>
                  <a:pt x="1428344" y="1810895"/>
                </a:lnTo>
                <a:lnTo>
                  <a:pt x="0" y="1810895"/>
                </a:lnTo>
                <a:lnTo>
                  <a:pt x="0" y="0"/>
                </a:lnTo>
                <a:close/>
              </a:path>
            </a:pathLst>
          </a:custGeom>
          <a:blipFill>
            <a:blip r:embed="rId5"/>
            <a:stretch>
              <a:fillRect l="0" t="0" r="0" b="0"/>
            </a:stretch>
          </a:blipFill>
        </p:spPr>
      </p:sp>
      <p:sp>
        <p:nvSpPr>
          <p:cNvPr name="Freeform 5" id="5"/>
          <p:cNvSpPr/>
          <p:nvPr/>
        </p:nvSpPr>
        <p:spPr>
          <a:xfrm flipH="false" flipV="false" rot="0">
            <a:off x="6369293" y="4818041"/>
            <a:ext cx="2294810" cy="2134174"/>
          </a:xfrm>
          <a:custGeom>
            <a:avLst/>
            <a:gdLst/>
            <a:ahLst/>
            <a:cxnLst/>
            <a:rect r="r" b="b" t="t" l="l"/>
            <a:pathLst>
              <a:path h="2134174" w="2294810">
                <a:moveTo>
                  <a:pt x="0" y="0"/>
                </a:moveTo>
                <a:lnTo>
                  <a:pt x="2294811" y="0"/>
                </a:lnTo>
                <a:lnTo>
                  <a:pt x="2294811" y="2134174"/>
                </a:lnTo>
                <a:lnTo>
                  <a:pt x="0" y="21341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524387" y="2188753"/>
            <a:ext cx="8704825" cy="23881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Os profissionais de apoio às atividades de</a:t>
            </a:r>
            <a:r>
              <a:rPr lang="en-US" sz="1820" u="sng">
                <a:solidFill>
                  <a:srgbClr val="FC7577"/>
                </a:solidFill>
                <a:latin typeface="Montserrat"/>
                <a:ea typeface="Montserrat"/>
                <a:cs typeface="Montserrat"/>
                <a:sym typeface="Montserrat"/>
              </a:rPr>
              <a:t> locomoção, higiene, alimentação,</a:t>
            </a:r>
            <a:r>
              <a:rPr lang="en-US" sz="1820">
                <a:solidFill>
                  <a:srgbClr val="FC7577"/>
                </a:solidFill>
                <a:latin typeface="Montserrat"/>
                <a:ea typeface="Montserrat"/>
                <a:cs typeface="Montserrat"/>
                <a:sym typeface="Montserrat"/>
              </a:rPr>
              <a:t> prestam auxílio individualizado aos estudantes que não realizam essas atividades com independência.</a:t>
            </a:r>
            <a:r>
              <a:rPr lang="en-US" sz="1820">
                <a:solidFill>
                  <a:srgbClr val="004AAD"/>
                </a:solidFill>
                <a:latin typeface="Montserrat"/>
                <a:ea typeface="Montserrat"/>
                <a:cs typeface="Montserrat"/>
                <a:sym typeface="Montserrat"/>
              </a:rPr>
              <a:t> </a:t>
            </a:r>
          </a:p>
          <a:p>
            <a:pPr algn="just">
              <a:lnSpc>
                <a:spcPts val="2730"/>
              </a:lnSpc>
            </a:pPr>
          </a:p>
          <a:p>
            <a:pPr algn="just">
              <a:lnSpc>
                <a:spcPts val="2730"/>
              </a:lnSpc>
            </a:pPr>
            <a:r>
              <a:rPr lang="en-US" sz="1820">
                <a:solidFill>
                  <a:srgbClr val="004AAD"/>
                </a:solidFill>
                <a:latin typeface="Montserrat"/>
                <a:ea typeface="Montserrat"/>
                <a:cs typeface="Montserrat"/>
                <a:sym typeface="Montserrat"/>
              </a:rPr>
              <a:t>Esse apoio ocorre conforme as especificidades apresentadas pelo estudante, relacionadas à sua condição de funcionalidade </a:t>
            </a:r>
            <a:r>
              <a:rPr lang="en-US" sz="1820">
                <a:solidFill>
                  <a:srgbClr val="FC7577"/>
                </a:solidFill>
                <a:latin typeface="Montserrat"/>
                <a:ea typeface="Montserrat"/>
                <a:cs typeface="Montserrat"/>
                <a:sym typeface="Montserrat"/>
              </a:rPr>
              <a:t>e não à condição de deficiência; </a:t>
            </a:r>
          </a:p>
        </p:txBody>
      </p:sp>
      <p:sp>
        <p:nvSpPr>
          <p:cNvPr name="TextBox 7" id="7"/>
          <p:cNvSpPr txBox="true"/>
          <p:nvPr/>
        </p:nvSpPr>
        <p:spPr>
          <a:xfrm rot="0">
            <a:off x="1401564" y="224980"/>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174044" y="-921358"/>
            <a:ext cx="2856918" cy="2926080"/>
          </a:xfrm>
          <a:custGeom>
            <a:avLst/>
            <a:gdLst/>
            <a:ahLst/>
            <a:cxnLst/>
            <a:rect r="r" b="b" t="t" l="l"/>
            <a:pathLst>
              <a:path h="2926080" w="2856918">
                <a:moveTo>
                  <a:pt x="0" y="0"/>
                </a:moveTo>
                <a:lnTo>
                  <a:pt x="2856919" y="0"/>
                </a:lnTo>
                <a:lnTo>
                  <a:pt x="2856919" y="2926080"/>
                </a:lnTo>
                <a:lnTo>
                  <a:pt x="0" y="2926080"/>
                </a:lnTo>
                <a:lnTo>
                  <a:pt x="0" y="0"/>
                </a:lnTo>
                <a:close/>
              </a:path>
            </a:pathLst>
          </a:custGeom>
          <a:blipFill>
            <a:blip r:embed="rId2">
              <a:alphaModFix amt="28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64962" y="4734420"/>
            <a:ext cx="4411838" cy="2261067"/>
          </a:xfrm>
          <a:custGeom>
            <a:avLst/>
            <a:gdLst/>
            <a:ahLst/>
            <a:cxnLst/>
            <a:rect r="r" b="b" t="t" l="l"/>
            <a:pathLst>
              <a:path h="2261067" w="4411838">
                <a:moveTo>
                  <a:pt x="0" y="0"/>
                </a:moveTo>
                <a:lnTo>
                  <a:pt x="4411838" y="0"/>
                </a:lnTo>
                <a:lnTo>
                  <a:pt x="4411838" y="2261067"/>
                </a:lnTo>
                <a:lnTo>
                  <a:pt x="0" y="2261067"/>
                </a:lnTo>
                <a:lnTo>
                  <a:pt x="0" y="0"/>
                </a:lnTo>
                <a:close/>
              </a:path>
            </a:pathLst>
          </a:custGeom>
          <a:blipFill>
            <a:blip r:embed="rId4"/>
            <a:stretch>
              <a:fillRect l="0" t="0" r="0" b="0"/>
            </a:stretch>
          </a:blipFill>
        </p:spPr>
      </p:sp>
      <p:sp>
        <p:nvSpPr>
          <p:cNvPr name="Freeform 4" id="4"/>
          <p:cNvSpPr/>
          <p:nvPr/>
        </p:nvSpPr>
        <p:spPr>
          <a:xfrm flipH="false" flipV="false" rot="0">
            <a:off x="5924422" y="4401018"/>
            <a:ext cx="3278521" cy="2926080"/>
          </a:xfrm>
          <a:custGeom>
            <a:avLst/>
            <a:gdLst/>
            <a:ahLst/>
            <a:cxnLst/>
            <a:rect r="r" b="b" t="t" l="l"/>
            <a:pathLst>
              <a:path h="2926080" w="3278521">
                <a:moveTo>
                  <a:pt x="0" y="0"/>
                </a:moveTo>
                <a:lnTo>
                  <a:pt x="3278521" y="0"/>
                </a:lnTo>
                <a:lnTo>
                  <a:pt x="3278521" y="2926080"/>
                </a:lnTo>
                <a:lnTo>
                  <a:pt x="0" y="292608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1401564" y="224980"/>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
        <p:nvSpPr>
          <p:cNvPr name="TextBox 6" id="6"/>
          <p:cNvSpPr txBox="true"/>
          <p:nvPr/>
        </p:nvSpPr>
        <p:spPr>
          <a:xfrm rot="0">
            <a:off x="731520" y="2701022"/>
            <a:ext cx="8290560" cy="1699997"/>
          </a:xfrm>
          <a:prstGeom prst="rect">
            <a:avLst/>
          </a:prstGeom>
        </p:spPr>
        <p:txBody>
          <a:bodyPr anchor="t" rtlCol="false" tIns="0" lIns="0" bIns="0" rIns="0">
            <a:spAutoFit/>
          </a:bodyPr>
          <a:lstStyle/>
          <a:p>
            <a:pPr algn="just" marL="392939" indent="-196469" lvl="1">
              <a:lnSpc>
                <a:spcPts val="2748"/>
              </a:lnSpc>
              <a:buFont typeface="Arial"/>
              <a:buChar char="•"/>
            </a:pPr>
            <a:r>
              <a:rPr lang="en-US" sz="1820">
                <a:solidFill>
                  <a:srgbClr val="FC7577"/>
                </a:solidFill>
                <a:latin typeface="Montserrat"/>
                <a:ea typeface="Montserrat"/>
                <a:cs typeface="Montserrat"/>
                <a:sym typeface="Montserrat"/>
              </a:rPr>
              <a:t>O profissional de apoio deve ser o primeiro a chegar e o último a sair. É responsável por receber o aluno no transporte escolar e encaminhá-lo com segurança até a sala de aula ou outros espaços da escola, garantindo sua locomoção com suporte adequado.</a:t>
            </a:r>
          </a:p>
          <a:p>
            <a:pPr algn="just">
              <a:lnSpc>
                <a:spcPts val="2748"/>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89971" y="58521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638" y="673964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6843654" y="4246871"/>
            <a:ext cx="2611341" cy="2938218"/>
          </a:xfrm>
          <a:custGeom>
            <a:avLst/>
            <a:gdLst/>
            <a:ahLst/>
            <a:cxnLst/>
            <a:rect r="r" b="b" t="t" l="l"/>
            <a:pathLst>
              <a:path h="2938218" w="2611341">
                <a:moveTo>
                  <a:pt x="0" y="0"/>
                </a:moveTo>
                <a:lnTo>
                  <a:pt x="2611341" y="0"/>
                </a:lnTo>
                <a:lnTo>
                  <a:pt x="2611341" y="2938217"/>
                </a:lnTo>
                <a:lnTo>
                  <a:pt x="0" y="2938217"/>
                </a:lnTo>
                <a:lnTo>
                  <a:pt x="0" y="0"/>
                </a:lnTo>
                <a:close/>
              </a:path>
            </a:pathLst>
          </a:custGeom>
          <a:blipFill>
            <a:blip r:embed="rId8"/>
            <a:stretch>
              <a:fillRect l="0" t="0" r="0" b="0"/>
            </a:stretch>
          </a:blipFill>
        </p:spPr>
      </p:sp>
      <p:sp>
        <p:nvSpPr>
          <p:cNvPr name="Freeform 6" id="6"/>
          <p:cNvSpPr/>
          <p:nvPr/>
        </p:nvSpPr>
        <p:spPr>
          <a:xfrm flipH="false" flipV="false" rot="0">
            <a:off x="1681944" y="4639491"/>
            <a:ext cx="2538714" cy="2690028"/>
          </a:xfrm>
          <a:custGeom>
            <a:avLst/>
            <a:gdLst/>
            <a:ahLst/>
            <a:cxnLst/>
            <a:rect r="r" b="b" t="t" l="l"/>
            <a:pathLst>
              <a:path h="2690028" w="2538714">
                <a:moveTo>
                  <a:pt x="0" y="0"/>
                </a:moveTo>
                <a:lnTo>
                  <a:pt x="2538714" y="0"/>
                </a:lnTo>
                <a:lnTo>
                  <a:pt x="2538714" y="2690028"/>
                </a:lnTo>
                <a:lnTo>
                  <a:pt x="0" y="2690028"/>
                </a:lnTo>
                <a:lnTo>
                  <a:pt x="0" y="0"/>
                </a:lnTo>
                <a:close/>
              </a:path>
            </a:pathLst>
          </a:custGeom>
          <a:blipFill>
            <a:blip r:embed="rId9"/>
            <a:stretch>
              <a:fillRect l="0" t="0" r="0" b="0"/>
            </a:stretch>
          </a:blipFill>
        </p:spPr>
      </p:sp>
      <p:sp>
        <p:nvSpPr>
          <p:cNvPr name="TextBox 7" id="7"/>
          <p:cNvSpPr txBox="true"/>
          <p:nvPr/>
        </p:nvSpPr>
        <p:spPr>
          <a:xfrm rot="0">
            <a:off x="678632" y="2594283"/>
            <a:ext cx="8184783" cy="20452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O profissional deve incentivar e estimular, mas nunca fazer pela criança. Caso necessário, pode adaptar materiais e estratégias, sempre focando no desenvolvimento da autonomia. Qualquer dificuldade deve ser relatada à professora para ajustes pedagógicos.</a:t>
            </a:r>
          </a:p>
          <a:p>
            <a:pPr algn="just">
              <a:lnSpc>
                <a:spcPts val="2730"/>
              </a:lnSpc>
            </a:pPr>
          </a:p>
        </p:txBody>
      </p:sp>
      <p:sp>
        <p:nvSpPr>
          <p:cNvPr name="TextBox 8" id="8"/>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FF2"/>
        </a:solidFill>
      </p:bgPr>
    </p:bg>
    <p:spTree>
      <p:nvGrpSpPr>
        <p:cNvPr id="1" name=""/>
        <p:cNvGrpSpPr/>
        <p:nvPr/>
      </p:nvGrpSpPr>
      <p:grpSpPr>
        <a:xfrm>
          <a:off x="0" y="0"/>
          <a:ext cx="0" cy="0"/>
          <a:chOff x="0" y="0"/>
          <a:chExt cx="0" cy="0"/>
        </a:xfrm>
      </p:grpSpPr>
      <p:sp>
        <p:nvSpPr>
          <p:cNvPr name="Freeform 2" id="2"/>
          <p:cNvSpPr/>
          <p:nvPr/>
        </p:nvSpPr>
        <p:spPr>
          <a:xfrm flipH="false" flipV="false" rot="0">
            <a:off x="-1789971" y="5852160"/>
            <a:ext cx="2926080" cy="2926080"/>
          </a:xfrm>
          <a:custGeom>
            <a:avLst/>
            <a:gdLst/>
            <a:ahLst/>
            <a:cxnLst/>
            <a:rect r="r" b="b" t="t" l="l"/>
            <a:pathLst>
              <a:path h="2926080" w="2926080">
                <a:moveTo>
                  <a:pt x="0" y="0"/>
                </a:moveTo>
                <a:lnTo>
                  <a:pt x="2926080" y="0"/>
                </a:lnTo>
                <a:lnTo>
                  <a:pt x="2926080" y="2926080"/>
                </a:lnTo>
                <a:lnTo>
                  <a:pt x="0" y="29260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9638" y="6739641"/>
            <a:ext cx="2168108" cy="445448"/>
          </a:xfrm>
          <a:custGeom>
            <a:avLst/>
            <a:gdLst/>
            <a:ahLst/>
            <a:cxnLst/>
            <a:rect r="r" b="b" t="t" l="l"/>
            <a:pathLst>
              <a:path h="445448" w="2168108">
                <a:moveTo>
                  <a:pt x="0" y="0"/>
                </a:moveTo>
                <a:lnTo>
                  <a:pt x="2168107" y="0"/>
                </a:lnTo>
                <a:lnTo>
                  <a:pt x="2168107" y="445447"/>
                </a:lnTo>
                <a:lnTo>
                  <a:pt x="0" y="4454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385987" y="287624"/>
            <a:ext cx="2069007" cy="443896"/>
          </a:xfrm>
          <a:custGeom>
            <a:avLst/>
            <a:gdLst/>
            <a:ahLst/>
            <a:cxnLst/>
            <a:rect r="r" b="b" t="t" l="l"/>
            <a:pathLst>
              <a:path h="443896" w="2069007">
                <a:moveTo>
                  <a:pt x="0" y="0"/>
                </a:moveTo>
                <a:lnTo>
                  <a:pt x="2069008" y="0"/>
                </a:lnTo>
                <a:lnTo>
                  <a:pt x="2069008" y="443896"/>
                </a:lnTo>
                <a:lnTo>
                  <a:pt x="0" y="44389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34048" y="4309310"/>
            <a:ext cx="4027015" cy="3085700"/>
          </a:xfrm>
          <a:custGeom>
            <a:avLst/>
            <a:gdLst/>
            <a:ahLst/>
            <a:cxnLst/>
            <a:rect r="r" b="b" t="t" l="l"/>
            <a:pathLst>
              <a:path h="3085700" w="4027015">
                <a:moveTo>
                  <a:pt x="0" y="0"/>
                </a:moveTo>
                <a:lnTo>
                  <a:pt x="4027015" y="0"/>
                </a:lnTo>
                <a:lnTo>
                  <a:pt x="4027015" y="3085700"/>
                </a:lnTo>
                <a:lnTo>
                  <a:pt x="0" y="3085700"/>
                </a:lnTo>
                <a:lnTo>
                  <a:pt x="0" y="0"/>
                </a:lnTo>
                <a:close/>
              </a:path>
            </a:pathLst>
          </a:custGeom>
          <a:blipFill>
            <a:blip r:embed="rId8"/>
            <a:stretch>
              <a:fillRect l="0" t="0" r="0" b="0"/>
            </a:stretch>
          </a:blipFill>
        </p:spPr>
      </p:sp>
      <p:sp>
        <p:nvSpPr>
          <p:cNvPr name="Freeform 6" id="6"/>
          <p:cNvSpPr/>
          <p:nvPr/>
        </p:nvSpPr>
        <p:spPr>
          <a:xfrm flipH="false" flipV="false" rot="0">
            <a:off x="5378543" y="4458949"/>
            <a:ext cx="2814949" cy="2936062"/>
          </a:xfrm>
          <a:custGeom>
            <a:avLst/>
            <a:gdLst/>
            <a:ahLst/>
            <a:cxnLst/>
            <a:rect r="r" b="b" t="t" l="l"/>
            <a:pathLst>
              <a:path h="2936062" w="2814949">
                <a:moveTo>
                  <a:pt x="0" y="0"/>
                </a:moveTo>
                <a:lnTo>
                  <a:pt x="2814949" y="0"/>
                </a:lnTo>
                <a:lnTo>
                  <a:pt x="2814949" y="2936061"/>
                </a:lnTo>
                <a:lnTo>
                  <a:pt x="0" y="2936061"/>
                </a:lnTo>
                <a:lnTo>
                  <a:pt x="0" y="0"/>
                </a:lnTo>
                <a:close/>
              </a:path>
            </a:pathLst>
          </a:custGeom>
          <a:blipFill>
            <a:blip r:embed="rId9"/>
            <a:stretch>
              <a:fillRect l="0" t="0" r="0" b="0"/>
            </a:stretch>
          </a:blipFill>
        </p:spPr>
      </p:sp>
      <p:sp>
        <p:nvSpPr>
          <p:cNvPr name="TextBox 7" id="7"/>
          <p:cNvSpPr txBox="true"/>
          <p:nvPr/>
        </p:nvSpPr>
        <p:spPr>
          <a:xfrm rot="0">
            <a:off x="731520" y="2413741"/>
            <a:ext cx="8184783" cy="2045208"/>
          </a:xfrm>
          <a:prstGeom prst="rect">
            <a:avLst/>
          </a:prstGeom>
        </p:spPr>
        <p:txBody>
          <a:bodyPr anchor="t" rtlCol="false" tIns="0" lIns="0" bIns="0" rIns="0">
            <a:spAutoFit/>
          </a:bodyPr>
          <a:lstStyle/>
          <a:p>
            <a:pPr algn="just" marL="392939" indent="-196469" lvl="1">
              <a:lnSpc>
                <a:spcPts val="2730"/>
              </a:lnSpc>
              <a:buFont typeface="Arial"/>
              <a:buChar char="•"/>
            </a:pPr>
            <a:r>
              <a:rPr lang="en-US" sz="1820">
                <a:solidFill>
                  <a:srgbClr val="FC7577"/>
                </a:solidFill>
                <a:latin typeface="Montserrat"/>
                <a:ea typeface="Montserrat"/>
                <a:cs typeface="Montserrat"/>
                <a:sym typeface="Montserrat"/>
              </a:rPr>
              <a:t>O apoio deve ser direcionado para o desenvolvimento da independência do aluno. Na alimentação, permitir que ele aprenda, mesmo que inicialmente suje ou deixe cair migalhas. Na higiene e outras necessidades, oferecer suporte respeitando suas particularidades.</a:t>
            </a:r>
          </a:p>
          <a:p>
            <a:pPr algn="just">
              <a:lnSpc>
                <a:spcPts val="2730"/>
              </a:lnSpc>
            </a:pPr>
          </a:p>
        </p:txBody>
      </p:sp>
      <p:sp>
        <p:nvSpPr>
          <p:cNvPr name="TextBox 8" id="8"/>
          <p:cNvSpPr txBox="true"/>
          <p:nvPr/>
        </p:nvSpPr>
        <p:spPr>
          <a:xfrm rot="0">
            <a:off x="1575795" y="415662"/>
            <a:ext cx="6844696" cy="1582547"/>
          </a:xfrm>
          <a:prstGeom prst="rect">
            <a:avLst/>
          </a:prstGeom>
        </p:spPr>
        <p:txBody>
          <a:bodyPr anchor="t" rtlCol="false" tIns="0" lIns="0" bIns="0" rIns="0">
            <a:spAutoFit/>
          </a:bodyPr>
          <a:lstStyle/>
          <a:p>
            <a:pPr algn="ctr">
              <a:lnSpc>
                <a:spcPts val="6223"/>
              </a:lnSpc>
            </a:pPr>
            <a:r>
              <a:rPr lang="en-US" b="true" sz="4445">
                <a:solidFill>
                  <a:srgbClr val="FC7577"/>
                </a:solidFill>
                <a:latin typeface="Poppins Semi-Bold"/>
                <a:ea typeface="Poppins Semi-Bold"/>
                <a:cs typeface="Poppins Semi-Bold"/>
                <a:sym typeface="Poppins Semi-Bold"/>
              </a:rPr>
              <a:t>ATRIBUIÇÕES DO PROFISSIONAL DE APOIO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DAGg0SdB7Qs</dc:identifier>
  <dcterms:modified xsi:type="dcterms:W3CDTF">2011-08-01T06:04:30Z</dcterms:modified>
  <cp:revision>1</cp:revision>
  <dc:title>O PAPEL DO PROFISSIONAL DE APOIO</dc:title>
</cp:coreProperties>
</file>